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10287000" cx="18288000"/>
  <p:notesSz cx="6858000" cy="9144000"/>
  <p:embeddedFontLst>
    <p:embeddedFont>
      <p:font typeface="Raleway"/>
      <p:bold r:id="rId22"/>
      <p:boldItalic r:id="rId23"/>
    </p:embeddedFont>
    <p:embeddedFont>
      <p:font typeface="Open Sans"/>
      <p:bold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6" roundtripDataSignature="AMtx7mgtzvHrfo8NUrEd8bCZ6IdAkNkx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aleway-bold.fntdata"/><Relationship Id="rId21" Type="http://schemas.openxmlformats.org/officeDocument/2006/relationships/slide" Target="slides/slide15.xml"/><Relationship Id="rId24" Type="http://schemas.openxmlformats.org/officeDocument/2006/relationships/font" Target="fonts/OpenSans-bold.fntdata"/><Relationship Id="rId23"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5c52787f4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15c52787f42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2eeee5eac1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2eeee5eac1_0_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2eeee5eac1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2eeee5eac1_0_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2eeee5eac1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22eeee5eac1_0_1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2eeee5eac1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2eeee5eac1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2eeee5eac1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2eeee5eac1_0_2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g22eeee5eac1_0_22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g22eeee5eac1_0_22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g22eeee5eac1_0_2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g22eeee5eac1_0_229"/>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22eeee5eac1_0_2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93" name="Google Shape;93;g22eeee5eac1_0_22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g22eeee5eac1_0_22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g22eeee5eac1_0_22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g22eeee5eac1_0_2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2eeee5eac1_0_23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9" name="Google Shape;99;g22eeee5eac1_0_23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22eeee5eac1_0_23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g22eeee5eac1_0_23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g22eeee5eac1_0_241"/>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2eeee5eac1_0_241"/>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105" name="Google Shape;105;g22eeee5eac1_0_24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22eeee5eac1_0_24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g22eeee5eac1_0_24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g22eeee5eac1_0_2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2eeee5eac1_0_247"/>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1" name="Google Shape;111;g22eeee5eac1_0_247"/>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2" name="Google Shape;112;g22eeee5eac1_0_24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22eeee5eac1_0_24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g22eeee5eac1_0_24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g22eeee5eac1_0_2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g22eeee5eac1_0_254"/>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18" name="Google Shape;118;g22eeee5eac1_0_254"/>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19" name="Google Shape;119;g22eeee5eac1_0_254"/>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0" name="Google Shape;120;g22eeee5eac1_0_254"/>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1" name="Google Shape;121;g22eeee5eac1_0_25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g22eeee5eac1_0_25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g22eeee5eac1_0_25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g22eeee5eac1_0_2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22eeee5eac1_0_26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g22eeee5eac1_0_26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22eeee5eac1_0_26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g22eeee5eac1_0_268"/>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22eeee5eac1_0_268"/>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32" name="Google Shape;132;g22eeee5eac1_0_268"/>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33" name="Google Shape;133;g22eeee5eac1_0_26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g22eeee5eac1_0_26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g22eeee5eac1_0_26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g22eeee5eac1_0_275"/>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22eeee5eac1_0_275"/>
          <p:cNvSpPr/>
          <p:nvPr>
            <p:ph idx="2" type="pic"/>
          </p:nvPr>
        </p:nvSpPr>
        <p:spPr>
          <a:xfrm>
            <a:off x="1792288" y="612775"/>
            <a:ext cx="5486400" cy="4114800"/>
          </a:xfrm>
          <a:prstGeom prst="rect">
            <a:avLst/>
          </a:prstGeom>
          <a:noFill/>
          <a:ln>
            <a:noFill/>
          </a:ln>
        </p:spPr>
      </p:sp>
      <p:sp>
        <p:nvSpPr>
          <p:cNvPr id="139" name="Google Shape;139;g22eeee5eac1_0_275"/>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40" name="Google Shape;140;g22eeee5eac1_0_27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g22eeee5eac1_0_27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g22eeee5eac1_0_27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g22eeee5eac1_0_2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22eeee5eac1_0_282"/>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46" name="Google Shape;146;g22eeee5eac1_0_28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g22eeee5eac1_0_28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22eeee5eac1_0_28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g22eeee5eac1_0_288"/>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2eeee5eac1_0_288"/>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2" name="Google Shape;152;g22eeee5eac1_0_28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g22eeee5eac1_0_28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g22eeee5eac1_0_28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p:nvPr>
            <p:ph idx="2" type="pic"/>
          </p:nvPr>
        </p:nvSpPr>
        <p:spPr>
          <a:xfrm>
            <a:off x="1792288" y="612775"/>
            <a:ext cx="5486400" cy="4114800"/>
          </a:xfrm>
          <a:prstGeom prst="rect">
            <a:avLst/>
          </a:prstGeom>
          <a:noFill/>
          <a:ln>
            <a:noFill/>
          </a:ln>
        </p:spPr>
      </p:sp>
      <p:sp>
        <p:nvSpPr>
          <p:cNvPr id="64" name="Google Shape;64;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22eeee5eac1_0_2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22eeee5eac1_0_21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g22eeee5eac1_0_21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g22eeee5eac1_0_21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g22eeee5eac1_0_2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9.jpg"/><Relationship Id="rId5" Type="http://schemas.openxmlformats.org/officeDocument/2006/relationships/image" Target="../media/image17.jpg"/><Relationship Id="rId6" Type="http://schemas.openxmlformats.org/officeDocument/2006/relationships/image" Target="../media/image26.jpg"/><Relationship Id="rId7"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29.jpg"/><Relationship Id="rId5" Type="http://schemas.openxmlformats.org/officeDocument/2006/relationships/image" Target="../media/image28.jpg"/><Relationship Id="rId6" Type="http://schemas.openxmlformats.org/officeDocument/2006/relationships/image" Target="../media/image27.jpg"/><Relationship Id="rId7"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37.jpg"/><Relationship Id="rId5"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35.jpg"/><Relationship Id="rId5" Type="http://schemas.openxmlformats.org/officeDocument/2006/relationships/image" Target="../media/image36.jpg"/><Relationship Id="rId6"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13.jpg"/><Relationship Id="rId5"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1.jpg"/><Relationship Id="rId5" Type="http://schemas.openxmlformats.org/officeDocument/2006/relationships/image" Target="../media/image23.jpg"/><Relationship Id="rId6"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
          <p:cNvPicPr preferRelativeResize="0"/>
          <p:nvPr/>
        </p:nvPicPr>
        <p:blipFill rotWithShape="1">
          <a:blip r:embed="rId3">
            <a:alphaModFix/>
          </a:blip>
          <a:srcRect b="12566" l="0" r="0" t="12566"/>
          <a:stretch/>
        </p:blipFill>
        <p:spPr>
          <a:xfrm>
            <a:off x="0" y="0"/>
            <a:ext cx="18288000" cy="10287000"/>
          </a:xfrm>
          <a:prstGeom prst="rect">
            <a:avLst/>
          </a:prstGeom>
          <a:noFill/>
          <a:ln>
            <a:noFill/>
          </a:ln>
        </p:spPr>
      </p:pic>
      <p:pic>
        <p:nvPicPr>
          <p:cNvPr id="160" name="Google Shape;160;p1"/>
          <p:cNvPicPr preferRelativeResize="0"/>
          <p:nvPr/>
        </p:nvPicPr>
        <p:blipFill rotWithShape="1">
          <a:blip r:embed="rId4">
            <a:alphaModFix/>
          </a:blip>
          <a:srcRect b="0" l="0" r="0" t="0"/>
          <a:stretch/>
        </p:blipFill>
        <p:spPr>
          <a:xfrm rot="10800000">
            <a:off x="13405145" y="5437299"/>
            <a:ext cx="5090375" cy="5090375"/>
          </a:xfrm>
          <a:prstGeom prst="rect">
            <a:avLst/>
          </a:prstGeom>
          <a:noFill/>
          <a:ln>
            <a:noFill/>
          </a:ln>
        </p:spPr>
      </p:pic>
      <p:pic>
        <p:nvPicPr>
          <p:cNvPr id="161" name="Google Shape;161;p1"/>
          <p:cNvPicPr preferRelativeResize="0"/>
          <p:nvPr/>
        </p:nvPicPr>
        <p:blipFill rotWithShape="1">
          <a:blip r:embed="rId4">
            <a:alphaModFix/>
          </a:blip>
          <a:srcRect b="0" l="0" r="0" t="0"/>
          <a:stretch/>
        </p:blipFill>
        <p:spPr>
          <a:xfrm rot="5400000">
            <a:off x="16230940" y="0"/>
            <a:ext cx="2056721" cy="2056721"/>
          </a:xfrm>
          <a:prstGeom prst="rect">
            <a:avLst/>
          </a:prstGeom>
          <a:noFill/>
          <a:ln>
            <a:noFill/>
          </a:ln>
        </p:spPr>
      </p:pic>
      <p:grpSp>
        <p:nvGrpSpPr>
          <p:cNvPr id="162" name="Google Shape;162;p1"/>
          <p:cNvGrpSpPr/>
          <p:nvPr/>
        </p:nvGrpSpPr>
        <p:grpSpPr>
          <a:xfrm>
            <a:off x="1748498" y="4378712"/>
            <a:ext cx="10336165" cy="5908288"/>
            <a:chOff x="0" y="0"/>
            <a:chExt cx="13781553" cy="7877718"/>
          </a:xfrm>
        </p:grpSpPr>
        <p:sp>
          <p:nvSpPr>
            <p:cNvPr id="163" name="Google Shape;163;p1"/>
            <p:cNvSpPr txBox="1"/>
            <p:nvPr/>
          </p:nvSpPr>
          <p:spPr>
            <a:xfrm>
              <a:off x="0" y="1903616"/>
              <a:ext cx="13781553" cy="47089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3344" u="none" cap="none" strike="noStrike">
                  <a:solidFill>
                    <a:srgbClr val="EBFDFF"/>
                  </a:solidFill>
                  <a:latin typeface="Raleway"/>
                  <a:ea typeface="Raleway"/>
                  <a:cs typeface="Raleway"/>
                  <a:sym typeface="Raleway"/>
                </a:rPr>
                <a:t>Alternative  Breaks</a:t>
              </a:r>
              <a:endParaRPr/>
            </a:p>
          </p:txBody>
        </p:sp>
        <p:sp>
          <p:nvSpPr>
            <p:cNvPr id="164" name="Google Shape;164;p1"/>
            <p:cNvSpPr txBox="1"/>
            <p:nvPr/>
          </p:nvSpPr>
          <p:spPr>
            <a:xfrm>
              <a:off x="0" y="6920936"/>
              <a:ext cx="13781553" cy="956782"/>
            </a:xfrm>
            <a:prstGeom prst="rect">
              <a:avLst/>
            </a:prstGeom>
            <a:noFill/>
            <a:ln>
              <a:noFill/>
            </a:ln>
          </p:spPr>
          <p:txBody>
            <a:bodyPr anchorCtr="0" anchor="t" bIns="0" lIns="0" spcFirstLastPara="1" rIns="0" wrap="square" tIns="0">
              <a:spAutoFit/>
            </a:bodyPr>
            <a:lstStyle/>
            <a:p>
              <a:pPr indent="0" lvl="0" marL="0" marR="0" rtl="0" algn="l">
                <a:lnSpc>
                  <a:spcPct val="334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5" name="Google Shape;165;p1"/>
            <p:cNvSpPr/>
            <p:nvPr/>
          </p:nvSpPr>
          <p:spPr>
            <a:xfrm>
              <a:off x="0" y="0"/>
              <a:ext cx="13189432" cy="1229317"/>
            </a:xfrm>
            <a:prstGeom prst="rect">
              <a:avLst/>
            </a:prstGeom>
            <a:solidFill>
              <a:srgbClr val="75E6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
            <p:cNvSpPr txBox="1"/>
            <p:nvPr/>
          </p:nvSpPr>
          <p:spPr>
            <a:xfrm>
              <a:off x="382496" y="317608"/>
              <a:ext cx="12424440" cy="632749"/>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b="1" i="0" lang="en-US" sz="3099" u="none" cap="none" strike="noStrike">
                  <a:solidFill>
                    <a:srgbClr val="05445E"/>
                  </a:solidFill>
                  <a:latin typeface="Raleway"/>
                  <a:ea typeface="Raleway"/>
                  <a:cs typeface="Raleway"/>
                  <a:sym typeface="Raleway"/>
                </a:rPr>
                <a:t>DOANE SERVES</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g15c52787f42_0_1"/>
          <p:cNvPicPr preferRelativeResize="0"/>
          <p:nvPr/>
        </p:nvPicPr>
        <p:blipFill>
          <a:blip r:embed="rId3">
            <a:alphaModFix amt="27000"/>
          </a:blip>
          <a:stretch>
            <a:fillRect/>
          </a:stretch>
        </p:blipFill>
        <p:spPr>
          <a:xfrm>
            <a:off x="0" y="0"/>
            <a:ext cx="18495526" cy="10527675"/>
          </a:xfrm>
          <a:prstGeom prst="rect">
            <a:avLst/>
          </a:prstGeom>
          <a:noFill/>
          <a:ln>
            <a:noFill/>
          </a:ln>
        </p:spPr>
      </p:pic>
      <p:pic>
        <p:nvPicPr>
          <p:cNvPr id="270" name="Google Shape;270;g15c52787f42_0_1"/>
          <p:cNvPicPr preferRelativeResize="0"/>
          <p:nvPr/>
        </p:nvPicPr>
        <p:blipFill rotWithShape="1">
          <a:blip r:embed="rId4">
            <a:alphaModFix/>
          </a:blip>
          <a:srcRect b="0" l="0" r="0" t="0"/>
          <a:stretch/>
        </p:blipFill>
        <p:spPr>
          <a:xfrm rot="10800000">
            <a:off x="13405145" y="5437299"/>
            <a:ext cx="5090376" cy="5090375"/>
          </a:xfrm>
          <a:prstGeom prst="rect">
            <a:avLst/>
          </a:prstGeom>
          <a:noFill/>
          <a:ln>
            <a:noFill/>
          </a:ln>
        </p:spPr>
      </p:pic>
      <p:pic>
        <p:nvPicPr>
          <p:cNvPr id="271" name="Google Shape;271;g15c52787f42_0_1"/>
          <p:cNvPicPr preferRelativeResize="0"/>
          <p:nvPr/>
        </p:nvPicPr>
        <p:blipFill rotWithShape="1">
          <a:blip r:embed="rId4">
            <a:alphaModFix/>
          </a:blip>
          <a:srcRect b="0" l="0" r="0" t="0"/>
          <a:stretch/>
        </p:blipFill>
        <p:spPr>
          <a:xfrm rot="10800000">
            <a:off x="15202579" y="3507798"/>
            <a:ext cx="2056721" cy="2056721"/>
          </a:xfrm>
          <a:prstGeom prst="rect">
            <a:avLst/>
          </a:prstGeom>
          <a:noFill/>
          <a:ln>
            <a:noFill/>
          </a:ln>
        </p:spPr>
      </p:pic>
      <p:grpSp>
        <p:nvGrpSpPr>
          <p:cNvPr id="272" name="Google Shape;272;g15c52787f42_0_1"/>
          <p:cNvGrpSpPr/>
          <p:nvPr/>
        </p:nvGrpSpPr>
        <p:grpSpPr>
          <a:xfrm>
            <a:off x="1028700" y="3507798"/>
            <a:ext cx="14761125" cy="4449578"/>
            <a:chOff x="0" y="0"/>
            <a:chExt cx="19681500" cy="5932770"/>
          </a:xfrm>
        </p:grpSpPr>
        <p:sp>
          <p:nvSpPr>
            <p:cNvPr id="273" name="Google Shape;273;g15c52787f42_0_1"/>
            <p:cNvSpPr txBox="1"/>
            <p:nvPr/>
          </p:nvSpPr>
          <p:spPr>
            <a:xfrm>
              <a:off x="0" y="2366103"/>
              <a:ext cx="19681500" cy="3126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15234">
                  <a:solidFill>
                    <a:srgbClr val="05445E"/>
                  </a:solidFill>
                  <a:latin typeface="Raleway"/>
                  <a:ea typeface="Raleway"/>
                  <a:cs typeface="Raleway"/>
                  <a:sym typeface="Raleway"/>
                </a:rPr>
                <a:t>Rochester, MN</a:t>
              </a:r>
              <a:endParaRPr/>
            </a:p>
          </p:txBody>
        </p:sp>
        <p:sp>
          <p:nvSpPr>
            <p:cNvPr id="274" name="Google Shape;274;g15c52787f42_0_1"/>
            <p:cNvSpPr txBox="1"/>
            <p:nvPr/>
          </p:nvSpPr>
          <p:spPr>
            <a:xfrm>
              <a:off x="0" y="5563470"/>
              <a:ext cx="17392800" cy="369300"/>
            </a:xfrm>
            <a:prstGeom prst="rect">
              <a:avLst/>
            </a:prstGeom>
            <a:noFill/>
            <a:ln>
              <a:noFill/>
            </a:ln>
          </p:spPr>
          <p:txBody>
            <a:bodyPr anchorCtr="0" anchor="t" bIns="0" lIns="0" spcFirstLastPara="1" rIns="0" wrap="square" tIns="0">
              <a:spAutoFit/>
            </a:bodyPr>
            <a:lstStyle/>
            <a:p>
              <a:pPr indent="0" lvl="0" marL="0" marR="0" rtl="0" algn="l">
                <a:lnSpc>
                  <a:spcPct val="422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5" name="Google Shape;275;g15c52787f42_0_1"/>
            <p:cNvSpPr/>
            <p:nvPr/>
          </p:nvSpPr>
          <p:spPr>
            <a:xfrm>
              <a:off x="0" y="0"/>
              <a:ext cx="16645500" cy="1551300"/>
            </a:xfrm>
            <a:prstGeom prst="rect">
              <a:avLst/>
            </a:prstGeom>
            <a:solidFill>
              <a:srgbClr val="75E6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15c52787f42_0_1"/>
            <p:cNvSpPr txBox="1"/>
            <p:nvPr/>
          </p:nvSpPr>
          <p:spPr>
            <a:xfrm>
              <a:off x="482721" y="412851"/>
              <a:ext cx="15680100" cy="802800"/>
            </a:xfrm>
            <a:prstGeom prst="rect">
              <a:avLst/>
            </a:prstGeom>
            <a:noFill/>
            <a:ln>
              <a:noFill/>
            </a:ln>
          </p:spPr>
          <p:txBody>
            <a:bodyPr anchorCtr="0" anchor="t" bIns="0" lIns="0" spcFirstLastPara="1" rIns="0" wrap="square" tIns="0">
              <a:spAutoFit/>
            </a:bodyPr>
            <a:lstStyle/>
            <a:p>
              <a:pPr indent="0" lvl="0" marL="0" marR="0" rtl="0" algn="l">
                <a:lnSpc>
                  <a:spcPct val="119994"/>
                </a:lnSpc>
                <a:spcBef>
                  <a:spcPts val="0"/>
                </a:spcBef>
                <a:spcAft>
                  <a:spcPts val="0"/>
                </a:spcAft>
                <a:buNone/>
              </a:pPr>
              <a:r>
                <a:rPr b="1" i="0" lang="en-US" sz="3911" u="none" cap="none" strike="noStrike">
                  <a:solidFill>
                    <a:srgbClr val="05445E"/>
                  </a:solidFill>
                  <a:latin typeface="Raleway"/>
                  <a:ea typeface="Raleway"/>
                  <a:cs typeface="Raleway"/>
                  <a:sym typeface="Raleway"/>
                </a:rPr>
                <a:t>ALTERNATIVE </a:t>
              </a:r>
              <a:r>
                <a:rPr b="1" lang="en-US" sz="3911">
                  <a:solidFill>
                    <a:srgbClr val="05445E"/>
                  </a:solidFill>
                  <a:latin typeface="Raleway"/>
                  <a:ea typeface="Raleway"/>
                  <a:cs typeface="Raleway"/>
                  <a:sym typeface="Raleway"/>
                </a:rPr>
                <a:t>FALL </a:t>
              </a:r>
              <a:r>
                <a:rPr b="1" i="0" lang="en-US" sz="3911" u="none" cap="none" strike="noStrike">
                  <a:solidFill>
                    <a:srgbClr val="05445E"/>
                  </a:solidFill>
                  <a:latin typeface="Raleway"/>
                  <a:ea typeface="Raleway"/>
                  <a:cs typeface="Raleway"/>
                  <a:sym typeface="Raleway"/>
                </a:rPr>
                <a:t>BREAK 2022</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E6DA"/>
        </a:solidFill>
      </p:bgPr>
    </p:bg>
    <p:spTree>
      <p:nvGrpSpPr>
        <p:cNvPr id="280" name="Shape 280"/>
        <p:cNvGrpSpPr/>
        <p:nvPr/>
      </p:nvGrpSpPr>
      <p:grpSpPr>
        <a:xfrm>
          <a:off x="0" y="0"/>
          <a:ext cx="0" cy="0"/>
          <a:chOff x="0" y="0"/>
          <a:chExt cx="0" cy="0"/>
        </a:xfrm>
      </p:grpSpPr>
      <p:grpSp>
        <p:nvGrpSpPr>
          <p:cNvPr id="281" name="Google Shape;281;g22eeee5eac1_0_157"/>
          <p:cNvGrpSpPr/>
          <p:nvPr/>
        </p:nvGrpSpPr>
        <p:grpSpPr>
          <a:xfrm>
            <a:off x="9144000" y="1014413"/>
            <a:ext cx="9030825" cy="7886407"/>
            <a:chOff x="0" y="-19050"/>
            <a:chExt cx="12041100" cy="10515209"/>
          </a:xfrm>
        </p:grpSpPr>
        <p:sp>
          <p:nvSpPr>
            <p:cNvPr id="282" name="Google Shape;282;g22eeee5eac1_0_157"/>
            <p:cNvSpPr txBox="1"/>
            <p:nvPr/>
          </p:nvSpPr>
          <p:spPr>
            <a:xfrm>
              <a:off x="0" y="-19050"/>
              <a:ext cx="12041100" cy="143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7000" u="none" cap="none" strike="noStrike">
                  <a:solidFill>
                    <a:srgbClr val="05445E"/>
                  </a:solidFill>
                  <a:latin typeface="Raleway"/>
                  <a:ea typeface="Raleway"/>
                  <a:cs typeface="Raleway"/>
                  <a:sym typeface="Raleway"/>
                </a:rPr>
                <a:t>The Group</a:t>
              </a:r>
              <a:endParaRPr/>
            </a:p>
          </p:txBody>
        </p:sp>
        <p:sp>
          <p:nvSpPr>
            <p:cNvPr id="283" name="Google Shape;283;g22eeee5eac1_0_157"/>
            <p:cNvSpPr txBox="1"/>
            <p:nvPr/>
          </p:nvSpPr>
          <p:spPr>
            <a:xfrm>
              <a:off x="0" y="1795859"/>
              <a:ext cx="12041100" cy="87003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1" i="0" lang="en-US" sz="3999" u="none" cap="none" strike="noStrike">
                  <a:solidFill>
                    <a:srgbClr val="05445E"/>
                  </a:solidFill>
                  <a:latin typeface="Open Sans"/>
                  <a:ea typeface="Open Sans"/>
                  <a:cs typeface="Open Sans"/>
                  <a:sym typeface="Open Sans"/>
                </a:rPr>
                <a:t>1 DOANE SERVES SITE LEADER</a:t>
              </a:r>
              <a:endParaRPr/>
            </a:p>
            <a:p>
              <a:pPr indent="0" lvl="0" marL="0" marR="0" rtl="0" algn="l">
                <a:lnSpc>
                  <a:spcPct val="120005"/>
                </a:lnSpc>
                <a:spcBef>
                  <a:spcPts val="0"/>
                </a:spcBef>
                <a:spcAft>
                  <a:spcPts val="0"/>
                </a:spcAft>
                <a:buNone/>
              </a:pPr>
              <a:r>
                <a:rPr b="0" i="0" lang="en-US" sz="3999" u="none" cap="none" strike="noStrike">
                  <a:solidFill>
                    <a:srgbClr val="05445E"/>
                  </a:solidFill>
                  <a:latin typeface="Open Sans"/>
                  <a:ea typeface="Open Sans"/>
                  <a:cs typeface="Open Sans"/>
                  <a:sym typeface="Open Sans"/>
                </a:rPr>
                <a:t>ABRIANNA MILLER, SENIOR</a:t>
              </a:r>
              <a:endParaRPr/>
            </a:p>
            <a:p>
              <a:pPr indent="0" lvl="0" marL="0" marR="0" rtl="0" algn="l">
                <a:lnSpc>
                  <a:spcPct val="120005"/>
                </a:lnSpc>
                <a:spcBef>
                  <a:spcPts val="0"/>
                </a:spcBef>
                <a:spcAft>
                  <a:spcPts val="0"/>
                </a:spcAft>
                <a:buNone/>
              </a:pPr>
              <a:r>
                <a:t/>
              </a:r>
              <a:endParaRPr b="0" i="0" sz="3999" u="none" cap="none" strike="noStrike">
                <a:solidFill>
                  <a:srgbClr val="05445E"/>
                </a:solidFill>
                <a:latin typeface="Open Sans"/>
                <a:ea typeface="Open Sans"/>
                <a:cs typeface="Open Sans"/>
                <a:sym typeface="Open Sans"/>
              </a:endParaRPr>
            </a:p>
            <a:p>
              <a:pPr indent="0" lvl="0" marL="0" marR="0" rtl="0" algn="l">
                <a:lnSpc>
                  <a:spcPct val="120005"/>
                </a:lnSpc>
                <a:spcBef>
                  <a:spcPts val="0"/>
                </a:spcBef>
                <a:spcAft>
                  <a:spcPts val="0"/>
                </a:spcAft>
                <a:buNone/>
              </a:pPr>
              <a:r>
                <a:rPr b="1" i="0" lang="en-US" sz="3999" u="none" cap="none" strike="noStrike">
                  <a:solidFill>
                    <a:srgbClr val="05445E"/>
                  </a:solidFill>
                  <a:latin typeface="Open Sans"/>
                  <a:ea typeface="Open Sans"/>
                  <a:cs typeface="Open Sans"/>
                  <a:sym typeface="Open Sans"/>
                </a:rPr>
                <a:t>6 DOANE STUDENTS</a:t>
              </a:r>
              <a:endParaRPr/>
            </a:p>
            <a:p>
              <a:pPr indent="0" lvl="0" marL="0" marR="0" rtl="0" algn="l">
                <a:lnSpc>
                  <a:spcPct val="120005"/>
                </a:lnSpc>
                <a:spcBef>
                  <a:spcPts val="0"/>
                </a:spcBef>
                <a:spcAft>
                  <a:spcPts val="0"/>
                </a:spcAft>
                <a:buNone/>
              </a:pPr>
              <a:r>
                <a:rPr b="0" i="0" lang="en-US" sz="3999" u="none" cap="none" strike="noStrike">
                  <a:solidFill>
                    <a:srgbClr val="05445E"/>
                  </a:solidFill>
                  <a:latin typeface="Open Sans"/>
                  <a:ea typeface="Open Sans"/>
                  <a:cs typeface="Open Sans"/>
                  <a:sym typeface="Open Sans"/>
                </a:rPr>
                <a:t>2 FIRST-YEARS, 2 JUNIORS, 2 SENIORS</a:t>
              </a:r>
              <a:endParaRPr/>
            </a:p>
            <a:p>
              <a:pPr indent="0" lvl="0" marL="0" marR="0" rtl="0" algn="l">
                <a:lnSpc>
                  <a:spcPct val="120005"/>
                </a:lnSpc>
                <a:spcBef>
                  <a:spcPts val="0"/>
                </a:spcBef>
                <a:spcAft>
                  <a:spcPts val="0"/>
                </a:spcAft>
                <a:buNone/>
              </a:pPr>
              <a:r>
                <a:t/>
              </a:r>
              <a:endParaRPr b="0" i="0" sz="3999" u="none" cap="none" strike="noStrike">
                <a:solidFill>
                  <a:srgbClr val="05445E"/>
                </a:solidFill>
                <a:latin typeface="Open Sans"/>
                <a:ea typeface="Open Sans"/>
                <a:cs typeface="Open Sans"/>
                <a:sym typeface="Open Sans"/>
              </a:endParaRPr>
            </a:p>
            <a:p>
              <a:pPr indent="0" lvl="0" marL="0" marR="0" rtl="0" algn="l">
                <a:lnSpc>
                  <a:spcPct val="120005"/>
                </a:lnSpc>
                <a:spcBef>
                  <a:spcPts val="0"/>
                </a:spcBef>
                <a:spcAft>
                  <a:spcPts val="0"/>
                </a:spcAft>
                <a:buNone/>
              </a:pPr>
              <a:r>
                <a:rPr b="1" i="0" lang="en-US" sz="3999" u="none" cap="none" strike="noStrike">
                  <a:solidFill>
                    <a:srgbClr val="05445E"/>
                  </a:solidFill>
                  <a:latin typeface="Open Sans"/>
                  <a:ea typeface="Open Sans"/>
                  <a:cs typeface="Open Sans"/>
                  <a:sym typeface="Open Sans"/>
                </a:rPr>
                <a:t>1 DOANE STAFF MEMBER</a:t>
              </a:r>
              <a:endParaRPr/>
            </a:p>
            <a:p>
              <a:pPr indent="0" lvl="0" marL="0" marR="0" rtl="0" algn="l">
                <a:lnSpc>
                  <a:spcPct val="120000"/>
                </a:lnSpc>
                <a:spcBef>
                  <a:spcPts val="0"/>
                </a:spcBef>
                <a:spcAft>
                  <a:spcPts val="0"/>
                </a:spcAft>
                <a:buNone/>
              </a:pPr>
              <a:r>
                <a:rPr b="0" i="0" lang="en-US" sz="4000" u="none" cap="none" strike="noStrike">
                  <a:solidFill>
                    <a:srgbClr val="05445E"/>
                  </a:solidFill>
                  <a:latin typeface="Open Sans"/>
                  <a:ea typeface="Open Sans"/>
                  <a:cs typeface="Open Sans"/>
                  <a:sym typeface="Open Sans"/>
                </a:rPr>
                <a:t>NICK KNOPIK, ASSISTANT DIRECTOR OF LEADERSHIP &amp; SERVICE</a:t>
              </a:r>
              <a:endParaRPr/>
            </a:p>
          </p:txBody>
        </p:sp>
      </p:grpSp>
      <p:pic>
        <p:nvPicPr>
          <p:cNvPr id="284" name="Google Shape;284;g22eeee5eac1_0_157"/>
          <p:cNvPicPr preferRelativeResize="0"/>
          <p:nvPr/>
        </p:nvPicPr>
        <p:blipFill rotWithShape="1">
          <a:blip r:embed="rId3">
            <a:alphaModFix/>
          </a:blip>
          <a:srcRect b="0" l="0" r="0" t="0"/>
          <a:stretch/>
        </p:blipFill>
        <p:spPr>
          <a:xfrm>
            <a:off x="0" y="0"/>
            <a:ext cx="2855698" cy="2855698"/>
          </a:xfrm>
          <a:prstGeom prst="rect">
            <a:avLst/>
          </a:prstGeom>
          <a:noFill/>
          <a:ln>
            <a:noFill/>
          </a:ln>
        </p:spPr>
      </p:pic>
      <p:pic>
        <p:nvPicPr>
          <p:cNvPr id="285" name="Google Shape;285;g22eeee5eac1_0_157"/>
          <p:cNvPicPr preferRelativeResize="0"/>
          <p:nvPr/>
        </p:nvPicPr>
        <p:blipFill rotWithShape="1">
          <a:blip r:embed="rId3">
            <a:alphaModFix/>
          </a:blip>
          <a:srcRect b="0" l="0" r="0" t="0"/>
          <a:stretch/>
        </p:blipFill>
        <p:spPr>
          <a:xfrm rot="10800000">
            <a:off x="15432302" y="7431302"/>
            <a:ext cx="2855698" cy="2855698"/>
          </a:xfrm>
          <a:prstGeom prst="rect">
            <a:avLst/>
          </a:prstGeom>
          <a:noFill/>
          <a:ln>
            <a:noFill/>
          </a:ln>
        </p:spPr>
      </p:pic>
      <p:pic>
        <p:nvPicPr>
          <p:cNvPr id="286" name="Google Shape;286;g22eeee5eac1_0_157"/>
          <p:cNvPicPr preferRelativeResize="0"/>
          <p:nvPr/>
        </p:nvPicPr>
        <p:blipFill rotWithShape="1">
          <a:blip r:embed="rId4">
            <a:alphaModFix/>
          </a:blip>
          <a:srcRect b="0" l="25887" r="12827" t="0"/>
          <a:stretch/>
        </p:blipFill>
        <p:spPr>
          <a:xfrm>
            <a:off x="0" y="0"/>
            <a:ext cx="8405556" cy="1028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E6DA"/>
        </a:solidFill>
      </p:bgPr>
    </p:bg>
    <p:spTree>
      <p:nvGrpSpPr>
        <p:cNvPr id="290" name="Shape 290"/>
        <p:cNvGrpSpPr/>
        <p:nvPr/>
      </p:nvGrpSpPr>
      <p:grpSpPr>
        <a:xfrm>
          <a:off x="0" y="0"/>
          <a:ext cx="0" cy="0"/>
          <a:chOff x="0" y="0"/>
          <a:chExt cx="0" cy="0"/>
        </a:xfrm>
      </p:grpSpPr>
      <p:pic>
        <p:nvPicPr>
          <p:cNvPr id="291" name="Google Shape;291;g22eeee5eac1_0_166"/>
          <p:cNvPicPr preferRelativeResize="0"/>
          <p:nvPr/>
        </p:nvPicPr>
        <p:blipFill rotWithShape="1">
          <a:blip r:embed="rId3">
            <a:alphaModFix/>
          </a:blip>
          <a:srcRect b="0" l="0" r="0" t="0"/>
          <a:stretch/>
        </p:blipFill>
        <p:spPr>
          <a:xfrm rot="5400000">
            <a:off x="15601950" y="-170549"/>
            <a:ext cx="2855698" cy="2855698"/>
          </a:xfrm>
          <a:prstGeom prst="rect">
            <a:avLst/>
          </a:prstGeom>
          <a:noFill/>
          <a:ln>
            <a:noFill/>
          </a:ln>
        </p:spPr>
      </p:pic>
      <p:pic>
        <p:nvPicPr>
          <p:cNvPr id="292" name="Google Shape;292;g22eeee5eac1_0_166"/>
          <p:cNvPicPr preferRelativeResize="0"/>
          <p:nvPr/>
        </p:nvPicPr>
        <p:blipFill rotWithShape="1">
          <a:blip r:embed="rId3">
            <a:alphaModFix/>
          </a:blip>
          <a:srcRect b="0" l="0" r="0" t="0"/>
          <a:stretch/>
        </p:blipFill>
        <p:spPr>
          <a:xfrm rot="-5400000">
            <a:off x="-266700" y="7591652"/>
            <a:ext cx="2855698" cy="2855698"/>
          </a:xfrm>
          <a:prstGeom prst="rect">
            <a:avLst/>
          </a:prstGeom>
          <a:noFill/>
          <a:ln>
            <a:noFill/>
          </a:ln>
        </p:spPr>
      </p:pic>
      <p:pic>
        <p:nvPicPr>
          <p:cNvPr id="293" name="Google Shape;293;g22eeee5eac1_0_166"/>
          <p:cNvPicPr preferRelativeResize="0"/>
          <p:nvPr/>
        </p:nvPicPr>
        <p:blipFill rotWithShape="1">
          <a:blip r:embed="rId4">
            <a:alphaModFix/>
          </a:blip>
          <a:srcRect b="0" l="8745" r="8745" t="0"/>
          <a:stretch/>
        </p:blipFill>
        <p:spPr>
          <a:xfrm>
            <a:off x="0" y="4983530"/>
            <a:ext cx="5834484" cy="5303470"/>
          </a:xfrm>
          <a:prstGeom prst="rect">
            <a:avLst/>
          </a:prstGeom>
          <a:noFill/>
          <a:ln>
            <a:noFill/>
          </a:ln>
        </p:spPr>
      </p:pic>
      <p:pic>
        <p:nvPicPr>
          <p:cNvPr id="294" name="Google Shape;294;g22eeee5eac1_0_166"/>
          <p:cNvPicPr preferRelativeResize="0"/>
          <p:nvPr/>
        </p:nvPicPr>
        <p:blipFill rotWithShape="1">
          <a:blip r:embed="rId5">
            <a:alphaModFix/>
          </a:blip>
          <a:srcRect b="0" l="4825" r="4816" t="0"/>
          <a:stretch/>
        </p:blipFill>
        <p:spPr>
          <a:xfrm>
            <a:off x="5834484" y="4983530"/>
            <a:ext cx="6389256" cy="5303470"/>
          </a:xfrm>
          <a:prstGeom prst="rect">
            <a:avLst/>
          </a:prstGeom>
          <a:noFill/>
          <a:ln>
            <a:noFill/>
          </a:ln>
        </p:spPr>
      </p:pic>
      <p:pic>
        <p:nvPicPr>
          <p:cNvPr id="295" name="Google Shape;295;g22eeee5eac1_0_166"/>
          <p:cNvPicPr preferRelativeResize="0"/>
          <p:nvPr/>
        </p:nvPicPr>
        <p:blipFill rotWithShape="1">
          <a:blip r:embed="rId6">
            <a:alphaModFix/>
          </a:blip>
          <a:srcRect b="0" l="3339" r="4418" t="0"/>
          <a:stretch/>
        </p:blipFill>
        <p:spPr>
          <a:xfrm>
            <a:off x="12223740" y="0"/>
            <a:ext cx="6129017" cy="4983530"/>
          </a:xfrm>
          <a:prstGeom prst="rect">
            <a:avLst/>
          </a:prstGeom>
          <a:noFill/>
          <a:ln>
            <a:noFill/>
          </a:ln>
        </p:spPr>
      </p:pic>
      <p:grpSp>
        <p:nvGrpSpPr>
          <p:cNvPr id="296" name="Google Shape;296;g22eeee5eac1_0_166"/>
          <p:cNvGrpSpPr/>
          <p:nvPr/>
        </p:nvGrpSpPr>
        <p:grpSpPr>
          <a:xfrm>
            <a:off x="669431" y="342799"/>
            <a:ext cx="10330200" cy="3953783"/>
            <a:chOff x="0" y="-9525"/>
            <a:chExt cx="13773600" cy="5271710"/>
          </a:xfrm>
        </p:grpSpPr>
        <p:sp>
          <p:nvSpPr>
            <p:cNvPr id="297" name="Google Shape;297;g22eeee5eac1_0_166"/>
            <p:cNvSpPr txBox="1"/>
            <p:nvPr/>
          </p:nvSpPr>
          <p:spPr>
            <a:xfrm>
              <a:off x="0" y="1101485"/>
              <a:ext cx="13773600" cy="4160700"/>
            </a:xfrm>
            <a:prstGeom prst="rect">
              <a:avLst/>
            </a:prstGeom>
            <a:noFill/>
            <a:ln>
              <a:noFill/>
            </a:ln>
          </p:spPr>
          <p:txBody>
            <a:bodyPr anchorCtr="0" anchor="t" bIns="0" lIns="0" spcFirstLastPara="1" rIns="0" wrap="square" tIns="0">
              <a:spAutoFit/>
            </a:bodyPr>
            <a:lstStyle/>
            <a:p>
              <a:pPr indent="0" lvl="0" marL="0" marR="0" rtl="0" algn="ctr">
                <a:lnSpc>
                  <a:spcPct val="130003"/>
                </a:lnSpc>
                <a:spcBef>
                  <a:spcPts val="0"/>
                </a:spcBef>
                <a:spcAft>
                  <a:spcPts val="0"/>
                </a:spcAft>
                <a:buNone/>
              </a:pPr>
              <a:r>
                <a:rPr b="0" i="0" lang="en-US" sz="2703" u="none" cap="none" strike="noStrike">
                  <a:solidFill>
                    <a:srgbClr val="05445E"/>
                  </a:solidFill>
                  <a:latin typeface="Raleway"/>
                  <a:ea typeface="Raleway"/>
                  <a:cs typeface="Raleway"/>
                  <a:sym typeface="Raleway"/>
                </a:rPr>
                <a:t>Students volunteered to assist with a bingo event that raised money for Peace United Church of Christ and provided an inclusive space for community members to enjoy a fun evening of bingo and performances by local drag queens. Students took tickets, worked concessions, adjudicated the bingo games and walked attendees to their cars after the event.</a:t>
              </a:r>
              <a:endParaRPr sz="1100"/>
            </a:p>
          </p:txBody>
        </p:sp>
        <p:sp>
          <p:nvSpPr>
            <p:cNvPr id="298" name="Google Shape;298;g22eeee5eac1_0_166"/>
            <p:cNvSpPr txBox="1"/>
            <p:nvPr/>
          </p:nvSpPr>
          <p:spPr>
            <a:xfrm>
              <a:off x="0" y="-9525"/>
              <a:ext cx="13773600" cy="768900"/>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1" i="0" lang="en-US" sz="3747" u="none" cap="none" strike="noStrike">
                  <a:solidFill>
                    <a:srgbClr val="05445E"/>
                  </a:solidFill>
                  <a:latin typeface="Raleway"/>
                  <a:ea typeface="Raleway"/>
                  <a:cs typeface="Raleway"/>
                  <a:sym typeface="Raleway"/>
                </a:rPr>
                <a:t>DRAG QUEEN BINGO - PEACE CHURCH</a:t>
              </a:r>
              <a:endParaRPr/>
            </a:p>
          </p:txBody>
        </p:sp>
      </p:grpSp>
      <p:pic>
        <p:nvPicPr>
          <p:cNvPr id="299" name="Google Shape;299;g22eeee5eac1_0_166"/>
          <p:cNvPicPr preferRelativeResize="0"/>
          <p:nvPr/>
        </p:nvPicPr>
        <p:blipFill rotWithShape="1">
          <a:blip r:embed="rId7">
            <a:alphaModFix/>
          </a:blip>
          <a:srcRect b="22192" l="0" r="0" t="10190"/>
          <a:stretch/>
        </p:blipFill>
        <p:spPr>
          <a:xfrm>
            <a:off x="12191375" y="4983525"/>
            <a:ext cx="6129000" cy="5463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E6DA"/>
        </a:solidFill>
      </p:bgPr>
    </p:bg>
    <p:spTree>
      <p:nvGrpSpPr>
        <p:cNvPr id="303" name="Shape 303"/>
        <p:cNvGrpSpPr/>
        <p:nvPr/>
      </p:nvGrpSpPr>
      <p:grpSpPr>
        <a:xfrm>
          <a:off x="0" y="0"/>
          <a:ext cx="0" cy="0"/>
          <a:chOff x="0" y="0"/>
          <a:chExt cx="0" cy="0"/>
        </a:xfrm>
      </p:grpSpPr>
      <p:pic>
        <p:nvPicPr>
          <p:cNvPr id="304" name="Google Shape;304;g22eeee5eac1_0_178"/>
          <p:cNvPicPr preferRelativeResize="0"/>
          <p:nvPr/>
        </p:nvPicPr>
        <p:blipFill rotWithShape="1">
          <a:blip r:embed="rId3">
            <a:alphaModFix/>
          </a:blip>
          <a:srcRect b="0" l="0" r="0" t="0"/>
          <a:stretch/>
        </p:blipFill>
        <p:spPr>
          <a:xfrm rot="5400000">
            <a:off x="15601950" y="-170549"/>
            <a:ext cx="2855698" cy="2855698"/>
          </a:xfrm>
          <a:prstGeom prst="rect">
            <a:avLst/>
          </a:prstGeom>
          <a:noFill/>
          <a:ln>
            <a:noFill/>
          </a:ln>
        </p:spPr>
      </p:pic>
      <p:pic>
        <p:nvPicPr>
          <p:cNvPr id="305" name="Google Shape;305;g22eeee5eac1_0_178"/>
          <p:cNvPicPr preferRelativeResize="0"/>
          <p:nvPr/>
        </p:nvPicPr>
        <p:blipFill rotWithShape="1">
          <a:blip r:embed="rId3">
            <a:alphaModFix/>
          </a:blip>
          <a:srcRect b="0" l="0" r="0" t="0"/>
          <a:stretch/>
        </p:blipFill>
        <p:spPr>
          <a:xfrm rot="-5400000">
            <a:off x="-266700" y="7591652"/>
            <a:ext cx="2855698" cy="2855698"/>
          </a:xfrm>
          <a:prstGeom prst="rect">
            <a:avLst/>
          </a:prstGeom>
          <a:noFill/>
          <a:ln>
            <a:noFill/>
          </a:ln>
        </p:spPr>
      </p:pic>
      <p:pic>
        <p:nvPicPr>
          <p:cNvPr id="306" name="Google Shape;306;g22eeee5eac1_0_178"/>
          <p:cNvPicPr preferRelativeResize="0"/>
          <p:nvPr/>
        </p:nvPicPr>
        <p:blipFill rotWithShape="1">
          <a:blip r:embed="rId4">
            <a:alphaModFix/>
          </a:blip>
          <a:srcRect b="6126" l="0" r="0" t="8897"/>
          <a:stretch/>
        </p:blipFill>
        <p:spPr>
          <a:xfrm>
            <a:off x="0" y="0"/>
            <a:ext cx="4854091" cy="5503652"/>
          </a:xfrm>
          <a:prstGeom prst="rect">
            <a:avLst/>
          </a:prstGeom>
          <a:noFill/>
          <a:ln>
            <a:noFill/>
          </a:ln>
        </p:spPr>
      </p:pic>
      <p:pic>
        <p:nvPicPr>
          <p:cNvPr id="307" name="Google Shape;307;g22eeee5eac1_0_178"/>
          <p:cNvPicPr preferRelativeResize="0"/>
          <p:nvPr/>
        </p:nvPicPr>
        <p:blipFill rotWithShape="1">
          <a:blip r:embed="rId5">
            <a:alphaModFix/>
          </a:blip>
          <a:srcRect b="0" l="0" r="0" t="0"/>
          <a:stretch/>
        </p:blipFill>
        <p:spPr>
          <a:xfrm>
            <a:off x="11519726" y="5216099"/>
            <a:ext cx="6768274" cy="5070901"/>
          </a:xfrm>
          <a:prstGeom prst="rect">
            <a:avLst/>
          </a:prstGeom>
          <a:noFill/>
          <a:ln>
            <a:noFill/>
          </a:ln>
        </p:spPr>
      </p:pic>
      <p:pic>
        <p:nvPicPr>
          <p:cNvPr id="308" name="Google Shape;308;g22eeee5eac1_0_178"/>
          <p:cNvPicPr preferRelativeResize="0"/>
          <p:nvPr/>
        </p:nvPicPr>
        <p:blipFill rotWithShape="1">
          <a:blip r:embed="rId6">
            <a:alphaModFix/>
          </a:blip>
          <a:srcRect b="8854" l="0" r="0" t="32470"/>
          <a:stretch/>
        </p:blipFill>
        <p:spPr>
          <a:xfrm>
            <a:off x="0" y="5216099"/>
            <a:ext cx="11519727" cy="5070902"/>
          </a:xfrm>
          <a:prstGeom prst="rect">
            <a:avLst/>
          </a:prstGeom>
          <a:noFill/>
          <a:ln>
            <a:noFill/>
          </a:ln>
        </p:spPr>
      </p:pic>
      <p:pic>
        <p:nvPicPr>
          <p:cNvPr id="309" name="Google Shape;309;g22eeee5eac1_0_178"/>
          <p:cNvPicPr preferRelativeResize="0"/>
          <p:nvPr/>
        </p:nvPicPr>
        <p:blipFill rotWithShape="1">
          <a:blip r:embed="rId7">
            <a:alphaModFix/>
          </a:blip>
          <a:srcRect b="0" l="0" r="0" t="0"/>
          <a:stretch/>
        </p:blipFill>
        <p:spPr>
          <a:xfrm>
            <a:off x="15478510" y="2406609"/>
            <a:ext cx="2809490" cy="2809490"/>
          </a:xfrm>
          <a:prstGeom prst="rect">
            <a:avLst/>
          </a:prstGeom>
          <a:noFill/>
          <a:ln>
            <a:noFill/>
          </a:ln>
        </p:spPr>
      </p:pic>
      <p:grpSp>
        <p:nvGrpSpPr>
          <p:cNvPr id="310" name="Google Shape;310;g22eeee5eac1_0_178"/>
          <p:cNvGrpSpPr/>
          <p:nvPr/>
        </p:nvGrpSpPr>
        <p:grpSpPr>
          <a:xfrm>
            <a:off x="5759863" y="354797"/>
            <a:ext cx="8041050" cy="4547483"/>
            <a:chOff x="0" y="-9525"/>
            <a:chExt cx="10721400" cy="6063310"/>
          </a:xfrm>
        </p:grpSpPr>
        <p:sp>
          <p:nvSpPr>
            <p:cNvPr id="311" name="Google Shape;311;g22eeee5eac1_0_178"/>
            <p:cNvSpPr txBox="1"/>
            <p:nvPr/>
          </p:nvSpPr>
          <p:spPr>
            <a:xfrm>
              <a:off x="0" y="1850785"/>
              <a:ext cx="10721400" cy="4203000"/>
            </a:xfrm>
            <a:prstGeom prst="rect">
              <a:avLst/>
            </a:prstGeom>
            <a:noFill/>
            <a:ln>
              <a:noFill/>
            </a:ln>
          </p:spPr>
          <p:txBody>
            <a:bodyPr anchorCtr="0" anchor="t" bIns="0" lIns="0" spcFirstLastPara="1" rIns="0" wrap="square" tIns="0">
              <a:spAutoFit/>
            </a:bodyPr>
            <a:lstStyle/>
            <a:p>
              <a:pPr indent="0" lvl="0" marL="0" marR="0" rtl="0" algn="ctr">
                <a:lnSpc>
                  <a:spcPct val="130003"/>
                </a:lnSpc>
                <a:spcBef>
                  <a:spcPts val="0"/>
                </a:spcBef>
                <a:spcAft>
                  <a:spcPts val="0"/>
                </a:spcAft>
                <a:buNone/>
              </a:pPr>
              <a:r>
                <a:rPr b="0" i="0" lang="en-US" sz="3303" u="none" cap="none" strike="noStrike">
                  <a:solidFill>
                    <a:srgbClr val="05445E"/>
                  </a:solidFill>
                  <a:latin typeface="Raleway"/>
                  <a:ea typeface="Raleway"/>
                  <a:cs typeface="Raleway"/>
                  <a:sym typeface="Raleway"/>
                </a:rPr>
                <a:t>Students cleaned the outside of group homes for adults with disabilities. The group bagged leaves, spread mulch, and trimmed trees to prepare the homes for winter.</a:t>
              </a:r>
              <a:endParaRPr/>
            </a:p>
          </p:txBody>
        </p:sp>
        <p:sp>
          <p:nvSpPr>
            <p:cNvPr id="312" name="Google Shape;312;g22eeee5eac1_0_178"/>
            <p:cNvSpPr txBox="1"/>
            <p:nvPr/>
          </p:nvSpPr>
          <p:spPr>
            <a:xfrm>
              <a:off x="0" y="-9525"/>
              <a:ext cx="10721400" cy="1691700"/>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1" i="0" lang="en-US" sz="3747" u="none" cap="none" strike="noStrike">
                  <a:solidFill>
                    <a:srgbClr val="05445E"/>
                  </a:solidFill>
                  <a:latin typeface="Raleway"/>
                  <a:ea typeface="Raleway"/>
                  <a:cs typeface="Raleway"/>
                  <a:sym typeface="Raleway"/>
                </a:rPr>
                <a:t>WINGSPAN - CLEANING GROUP HOMES</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E6DA"/>
        </a:solidFill>
      </p:bgPr>
    </p:bg>
    <p:spTree>
      <p:nvGrpSpPr>
        <p:cNvPr id="316" name="Shape 316"/>
        <p:cNvGrpSpPr/>
        <p:nvPr/>
      </p:nvGrpSpPr>
      <p:grpSpPr>
        <a:xfrm>
          <a:off x="0" y="0"/>
          <a:ext cx="0" cy="0"/>
          <a:chOff x="0" y="0"/>
          <a:chExt cx="0" cy="0"/>
        </a:xfrm>
      </p:grpSpPr>
      <p:pic>
        <p:nvPicPr>
          <p:cNvPr id="317" name="Google Shape;317;g22eeee5eac1_0_190"/>
          <p:cNvPicPr preferRelativeResize="0"/>
          <p:nvPr/>
        </p:nvPicPr>
        <p:blipFill rotWithShape="1">
          <a:blip r:embed="rId3">
            <a:alphaModFix/>
          </a:blip>
          <a:srcRect b="0" l="0" r="0" t="0"/>
          <a:stretch/>
        </p:blipFill>
        <p:spPr>
          <a:xfrm rot="5400000">
            <a:off x="15601950" y="-170549"/>
            <a:ext cx="2855698" cy="2855698"/>
          </a:xfrm>
          <a:prstGeom prst="rect">
            <a:avLst/>
          </a:prstGeom>
          <a:noFill/>
          <a:ln>
            <a:noFill/>
          </a:ln>
        </p:spPr>
      </p:pic>
      <p:pic>
        <p:nvPicPr>
          <p:cNvPr id="318" name="Google Shape;318;g22eeee5eac1_0_190"/>
          <p:cNvPicPr preferRelativeResize="0"/>
          <p:nvPr/>
        </p:nvPicPr>
        <p:blipFill rotWithShape="1">
          <a:blip r:embed="rId3">
            <a:alphaModFix/>
          </a:blip>
          <a:srcRect b="0" l="0" r="0" t="0"/>
          <a:stretch/>
        </p:blipFill>
        <p:spPr>
          <a:xfrm rot="-5400000">
            <a:off x="-266700" y="7591652"/>
            <a:ext cx="2855698" cy="2855698"/>
          </a:xfrm>
          <a:prstGeom prst="rect">
            <a:avLst/>
          </a:prstGeom>
          <a:noFill/>
          <a:ln>
            <a:noFill/>
          </a:ln>
        </p:spPr>
      </p:pic>
      <p:pic>
        <p:nvPicPr>
          <p:cNvPr id="319" name="Google Shape;319;g22eeee5eac1_0_190"/>
          <p:cNvPicPr preferRelativeResize="0"/>
          <p:nvPr/>
        </p:nvPicPr>
        <p:blipFill rotWithShape="1">
          <a:blip r:embed="rId4">
            <a:alphaModFix/>
          </a:blip>
          <a:srcRect b="0" l="11466" r="11474" t="0"/>
          <a:stretch/>
        </p:blipFill>
        <p:spPr>
          <a:xfrm>
            <a:off x="12347219" y="0"/>
            <a:ext cx="5940781" cy="10287000"/>
          </a:xfrm>
          <a:prstGeom prst="rect">
            <a:avLst/>
          </a:prstGeom>
          <a:noFill/>
          <a:ln>
            <a:noFill/>
          </a:ln>
        </p:spPr>
      </p:pic>
      <p:pic>
        <p:nvPicPr>
          <p:cNvPr id="320" name="Google Shape;320;g22eeee5eac1_0_190"/>
          <p:cNvPicPr preferRelativeResize="0"/>
          <p:nvPr/>
        </p:nvPicPr>
        <p:blipFill rotWithShape="1">
          <a:blip r:embed="rId5">
            <a:alphaModFix/>
          </a:blip>
          <a:srcRect b="0" l="0" r="0" t="0"/>
          <a:stretch/>
        </p:blipFill>
        <p:spPr>
          <a:xfrm>
            <a:off x="4454158" y="6737292"/>
            <a:ext cx="2915974" cy="2915974"/>
          </a:xfrm>
          <a:prstGeom prst="rect">
            <a:avLst/>
          </a:prstGeom>
          <a:noFill/>
          <a:ln>
            <a:noFill/>
          </a:ln>
        </p:spPr>
      </p:pic>
      <p:grpSp>
        <p:nvGrpSpPr>
          <p:cNvPr id="321" name="Google Shape;321;g22eeee5eac1_0_190"/>
          <p:cNvGrpSpPr/>
          <p:nvPr/>
        </p:nvGrpSpPr>
        <p:grpSpPr>
          <a:xfrm>
            <a:off x="1028700" y="1021556"/>
            <a:ext cx="9766800" cy="5208308"/>
            <a:chOff x="0" y="-9525"/>
            <a:chExt cx="13022400" cy="6944410"/>
          </a:xfrm>
        </p:grpSpPr>
        <p:sp>
          <p:nvSpPr>
            <p:cNvPr id="322" name="Google Shape;322;g22eeee5eac1_0_190"/>
            <p:cNvSpPr txBox="1"/>
            <p:nvPr/>
          </p:nvSpPr>
          <p:spPr>
            <a:xfrm>
              <a:off x="0" y="1850785"/>
              <a:ext cx="13022400" cy="5084100"/>
            </a:xfrm>
            <a:prstGeom prst="rect">
              <a:avLst/>
            </a:prstGeom>
            <a:noFill/>
            <a:ln>
              <a:noFill/>
            </a:ln>
          </p:spPr>
          <p:txBody>
            <a:bodyPr anchorCtr="0" anchor="t" bIns="0" lIns="0" spcFirstLastPara="1" rIns="0" wrap="square" tIns="0">
              <a:spAutoFit/>
            </a:bodyPr>
            <a:lstStyle/>
            <a:p>
              <a:pPr indent="0" lvl="0" marL="0" marR="0" rtl="0" algn="ctr">
                <a:lnSpc>
                  <a:spcPct val="130003"/>
                </a:lnSpc>
                <a:spcBef>
                  <a:spcPts val="0"/>
                </a:spcBef>
                <a:spcAft>
                  <a:spcPts val="0"/>
                </a:spcAft>
                <a:buNone/>
              </a:pPr>
              <a:r>
                <a:rPr b="0" i="0" lang="en-US" sz="3303" u="none" cap="none" strike="noStrike">
                  <a:solidFill>
                    <a:srgbClr val="05445E"/>
                  </a:solidFill>
                  <a:latin typeface="Raleway"/>
                  <a:ea typeface="Raleway"/>
                  <a:cs typeface="Raleway"/>
                  <a:sym typeface="Raleway"/>
                </a:rPr>
                <a:t>Groups of students were invited into the homes of adults with disabilities and spent the day playing games with the individuals and getting to know them. Other students promoted Hiawatha Homes' Festival of Trees, a large fundraising event, by putting up flyers in downtown Rochester.</a:t>
              </a:r>
              <a:endParaRPr/>
            </a:p>
          </p:txBody>
        </p:sp>
        <p:sp>
          <p:nvSpPr>
            <p:cNvPr id="323" name="Google Shape;323;g22eeee5eac1_0_190"/>
            <p:cNvSpPr txBox="1"/>
            <p:nvPr/>
          </p:nvSpPr>
          <p:spPr>
            <a:xfrm>
              <a:off x="0" y="-9525"/>
              <a:ext cx="13022400" cy="1691700"/>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1" i="0" lang="en-US" sz="3747" u="none" cap="none" strike="noStrike">
                  <a:solidFill>
                    <a:srgbClr val="05445E"/>
                  </a:solidFill>
                  <a:latin typeface="Raleway"/>
                  <a:ea typeface="Raleway"/>
                  <a:cs typeface="Raleway"/>
                  <a:sym typeface="Raleway"/>
                </a:rPr>
                <a:t>HIAWATHA HOMES - VOLUNTEERING IN GROUP HOMES</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DFF"/>
        </a:solidFill>
      </p:bgPr>
    </p:bg>
    <p:spTree>
      <p:nvGrpSpPr>
        <p:cNvPr id="327" name="Shape 327"/>
        <p:cNvGrpSpPr/>
        <p:nvPr/>
      </p:nvGrpSpPr>
      <p:grpSpPr>
        <a:xfrm>
          <a:off x="0" y="0"/>
          <a:ext cx="0" cy="0"/>
          <a:chOff x="0" y="0"/>
          <a:chExt cx="0" cy="0"/>
        </a:xfrm>
      </p:grpSpPr>
      <p:pic>
        <p:nvPicPr>
          <p:cNvPr id="328" name="Google Shape;328;g22eeee5eac1_0_200"/>
          <p:cNvPicPr preferRelativeResize="0"/>
          <p:nvPr/>
        </p:nvPicPr>
        <p:blipFill rotWithShape="1">
          <a:blip r:embed="rId3">
            <a:alphaModFix/>
          </a:blip>
          <a:srcRect b="0" l="0" r="0" t="0"/>
          <a:stretch/>
        </p:blipFill>
        <p:spPr>
          <a:xfrm rot="-5400000">
            <a:off x="-291236" y="7491348"/>
            <a:ext cx="2955970" cy="2955970"/>
          </a:xfrm>
          <a:prstGeom prst="rect">
            <a:avLst/>
          </a:prstGeom>
          <a:noFill/>
          <a:ln>
            <a:noFill/>
          </a:ln>
        </p:spPr>
      </p:pic>
      <p:pic>
        <p:nvPicPr>
          <p:cNvPr id="329" name="Google Shape;329;g22eeee5eac1_0_200"/>
          <p:cNvPicPr preferRelativeResize="0"/>
          <p:nvPr/>
        </p:nvPicPr>
        <p:blipFill rotWithShape="1">
          <a:blip r:embed="rId3">
            <a:alphaModFix/>
          </a:blip>
          <a:srcRect b="0" l="0" r="0" t="0"/>
          <a:stretch/>
        </p:blipFill>
        <p:spPr>
          <a:xfrm rot="5400000">
            <a:off x="16434574" y="-303667"/>
            <a:ext cx="1979398" cy="1979398"/>
          </a:xfrm>
          <a:prstGeom prst="rect">
            <a:avLst/>
          </a:prstGeom>
          <a:noFill/>
          <a:ln>
            <a:noFill/>
          </a:ln>
        </p:spPr>
      </p:pic>
      <p:grpSp>
        <p:nvGrpSpPr>
          <p:cNvPr id="330" name="Google Shape;330;g22eeee5eac1_0_200"/>
          <p:cNvGrpSpPr/>
          <p:nvPr/>
        </p:nvGrpSpPr>
        <p:grpSpPr>
          <a:xfrm>
            <a:off x="0" y="2517456"/>
            <a:ext cx="18288000" cy="3864646"/>
            <a:chOff x="0" y="0"/>
            <a:chExt cx="24384000" cy="5152861"/>
          </a:xfrm>
        </p:grpSpPr>
        <p:pic>
          <p:nvPicPr>
            <p:cNvPr id="331" name="Google Shape;331;g22eeee5eac1_0_200"/>
            <p:cNvPicPr preferRelativeResize="0"/>
            <p:nvPr/>
          </p:nvPicPr>
          <p:blipFill rotWithShape="1">
            <a:blip r:embed="rId4">
              <a:alphaModFix/>
            </a:blip>
            <a:srcRect b="5420" l="0" r="0" t="5429"/>
            <a:stretch/>
          </p:blipFill>
          <p:spPr>
            <a:xfrm>
              <a:off x="0" y="0"/>
              <a:ext cx="7704667" cy="5152861"/>
            </a:xfrm>
            <a:prstGeom prst="rect">
              <a:avLst/>
            </a:prstGeom>
            <a:noFill/>
            <a:ln>
              <a:noFill/>
            </a:ln>
          </p:spPr>
        </p:pic>
        <p:pic>
          <p:nvPicPr>
            <p:cNvPr id="332" name="Google Shape;332;g22eeee5eac1_0_200"/>
            <p:cNvPicPr preferRelativeResize="0"/>
            <p:nvPr/>
          </p:nvPicPr>
          <p:blipFill rotWithShape="1">
            <a:blip r:embed="rId5">
              <a:alphaModFix/>
            </a:blip>
            <a:srcRect b="5420" l="0" r="0" t="5429"/>
            <a:stretch/>
          </p:blipFill>
          <p:spPr>
            <a:xfrm>
              <a:off x="8339667" y="0"/>
              <a:ext cx="7704667" cy="5152861"/>
            </a:xfrm>
            <a:prstGeom prst="rect">
              <a:avLst/>
            </a:prstGeom>
            <a:noFill/>
            <a:ln>
              <a:noFill/>
            </a:ln>
          </p:spPr>
        </p:pic>
        <p:pic>
          <p:nvPicPr>
            <p:cNvPr id="333" name="Google Shape;333;g22eeee5eac1_0_200"/>
            <p:cNvPicPr preferRelativeResize="0"/>
            <p:nvPr/>
          </p:nvPicPr>
          <p:blipFill rotWithShape="1">
            <a:blip r:embed="rId6">
              <a:alphaModFix/>
            </a:blip>
            <a:srcRect b="1427" l="0" r="0" t="1437"/>
            <a:stretch/>
          </p:blipFill>
          <p:spPr>
            <a:xfrm>
              <a:off x="16679333" y="0"/>
              <a:ext cx="7704667" cy="5152861"/>
            </a:xfrm>
            <a:prstGeom prst="rect">
              <a:avLst/>
            </a:prstGeom>
            <a:noFill/>
            <a:ln>
              <a:noFill/>
            </a:ln>
          </p:spPr>
        </p:pic>
      </p:grpSp>
      <p:sp>
        <p:nvSpPr>
          <p:cNvPr id="334" name="Google Shape;334;g22eeee5eac1_0_200"/>
          <p:cNvSpPr txBox="1"/>
          <p:nvPr/>
        </p:nvSpPr>
        <p:spPr>
          <a:xfrm>
            <a:off x="2650402" y="778794"/>
            <a:ext cx="12987300" cy="923400"/>
          </a:xfrm>
          <a:prstGeom prst="rect">
            <a:avLst/>
          </a:prstGeom>
          <a:noFill/>
          <a:ln>
            <a:noFill/>
          </a:ln>
        </p:spPr>
        <p:txBody>
          <a:bodyPr anchorCtr="0" anchor="t" bIns="0" lIns="0" spcFirstLastPara="1" rIns="0" wrap="square" tIns="0">
            <a:spAutoFit/>
          </a:bodyPr>
          <a:lstStyle/>
          <a:p>
            <a:pPr indent="0" lvl="0" marL="0" marR="0" rtl="0" algn="ctr">
              <a:lnSpc>
                <a:spcPct val="125004"/>
              </a:lnSpc>
              <a:spcBef>
                <a:spcPts val="0"/>
              </a:spcBef>
              <a:spcAft>
                <a:spcPts val="0"/>
              </a:spcAft>
              <a:buNone/>
            </a:pPr>
            <a:r>
              <a:rPr b="1" i="0" lang="en-US" sz="5999" u="none" cap="none" strike="noStrike">
                <a:solidFill>
                  <a:srgbClr val="05445E"/>
                </a:solidFill>
                <a:latin typeface="Raleway"/>
                <a:ea typeface="Raleway"/>
                <a:cs typeface="Raleway"/>
                <a:sym typeface="Raleway"/>
              </a:rPr>
              <a:t>EXPLORING ROCHESTER</a:t>
            </a:r>
            <a:endParaRPr/>
          </a:p>
        </p:txBody>
      </p:sp>
      <p:grpSp>
        <p:nvGrpSpPr>
          <p:cNvPr id="335" name="Google Shape;335;g22eeee5eac1_0_200"/>
          <p:cNvGrpSpPr/>
          <p:nvPr/>
        </p:nvGrpSpPr>
        <p:grpSpPr>
          <a:xfrm>
            <a:off x="252663" y="6885577"/>
            <a:ext cx="5424975" cy="2981384"/>
            <a:chOff x="0" y="-47625"/>
            <a:chExt cx="7233300" cy="3975178"/>
          </a:xfrm>
        </p:grpSpPr>
        <p:sp>
          <p:nvSpPr>
            <p:cNvPr id="336" name="Google Shape;336;g22eeee5eac1_0_200"/>
            <p:cNvSpPr txBox="1"/>
            <p:nvPr/>
          </p:nvSpPr>
          <p:spPr>
            <a:xfrm>
              <a:off x="0" y="-47625"/>
              <a:ext cx="7139700" cy="7449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630" u="none" cap="none" strike="noStrike">
                  <a:solidFill>
                    <a:srgbClr val="05445E"/>
                  </a:solidFill>
                  <a:latin typeface="Raleway"/>
                  <a:ea typeface="Raleway"/>
                  <a:cs typeface="Raleway"/>
                  <a:sym typeface="Raleway"/>
                </a:rPr>
                <a:t>AXE THROWING</a:t>
              </a:r>
              <a:endParaRPr/>
            </a:p>
          </p:txBody>
        </p:sp>
        <p:sp>
          <p:nvSpPr>
            <p:cNvPr id="337" name="Google Shape;337;g22eeee5eac1_0_200"/>
            <p:cNvSpPr txBox="1"/>
            <p:nvPr/>
          </p:nvSpPr>
          <p:spPr>
            <a:xfrm>
              <a:off x="0" y="1007353"/>
              <a:ext cx="7233300" cy="2920200"/>
            </a:xfrm>
            <a:prstGeom prst="rect">
              <a:avLst/>
            </a:prstGeom>
            <a:noFill/>
            <a:ln>
              <a:noFill/>
            </a:ln>
          </p:spPr>
          <p:txBody>
            <a:bodyPr anchorCtr="0" anchor="t" bIns="0" lIns="0" spcFirstLastPara="1" rIns="0" wrap="square" tIns="0">
              <a:spAutoFit/>
            </a:bodyPr>
            <a:lstStyle/>
            <a:p>
              <a:pPr indent="0" lvl="0" marL="0" marR="0" rtl="0" algn="ctr">
                <a:lnSpc>
                  <a:spcPct val="129993"/>
                </a:lnSpc>
                <a:spcBef>
                  <a:spcPts val="0"/>
                </a:spcBef>
                <a:spcAft>
                  <a:spcPts val="0"/>
                </a:spcAft>
                <a:buNone/>
              </a:pPr>
              <a:r>
                <a:rPr b="0" i="0" lang="en-US" sz="2904" u="none" cap="none" strike="noStrike">
                  <a:solidFill>
                    <a:srgbClr val="05445E"/>
                  </a:solidFill>
                  <a:latin typeface="Raleway"/>
                  <a:ea typeface="Raleway"/>
                  <a:cs typeface="Raleway"/>
                  <a:sym typeface="Raleway"/>
                </a:rPr>
                <a:t>To kick off the trip, the group had dinner and went axe throwing at an arcade in Rochester.</a:t>
              </a:r>
              <a:endParaRPr/>
            </a:p>
          </p:txBody>
        </p:sp>
      </p:grpSp>
      <p:grpSp>
        <p:nvGrpSpPr>
          <p:cNvPr id="338" name="Google Shape;338;g22eeee5eac1_0_200"/>
          <p:cNvGrpSpPr/>
          <p:nvPr/>
        </p:nvGrpSpPr>
        <p:grpSpPr>
          <a:xfrm>
            <a:off x="6280200" y="6885577"/>
            <a:ext cx="5841900" cy="2972908"/>
            <a:chOff x="0" y="-47625"/>
            <a:chExt cx="7789200" cy="3963877"/>
          </a:xfrm>
        </p:grpSpPr>
        <p:sp>
          <p:nvSpPr>
            <p:cNvPr id="339" name="Google Shape;339;g22eeee5eac1_0_200"/>
            <p:cNvSpPr txBox="1"/>
            <p:nvPr/>
          </p:nvSpPr>
          <p:spPr>
            <a:xfrm>
              <a:off x="0" y="-47625"/>
              <a:ext cx="7688400" cy="742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620" u="none" cap="none" strike="noStrike">
                  <a:solidFill>
                    <a:srgbClr val="05445E"/>
                  </a:solidFill>
                  <a:latin typeface="Raleway"/>
                  <a:ea typeface="Raleway"/>
                  <a:cs typeface="Raleway"/>
                  <a:sym typeface="Raleway"/>
                </a:rPr>
                <a:t>MAYO CLINIC</a:t>
              </a:r>
              <a:endParaRPr/>
            </a:p>
          </p:txBody>
        </p:sp>
        <p:sp>
          <p:nvSpPr>
            <p:cNvPr id="340" name="Google Shape;340;g22eeee5eac1_0_200"/>
            <p:cNvSpPr txBox="1"/>
            <p:nvPr/>
          </p:nvSpPr>
          <p:spPr>
            <a:xfrm>
              <a:off x="0" y="1004452"/>
              <a:ext cx="7789200" cy="2911800"/>
            </a:xfrm>
            <a:prstGeom prst="rect">
              <a:avLst/>
            </a:prstGeom>
            <a:noFill/>
            <a:ln>
              <a:noFill/>
            </a:ln>
          </p:spPr>
          <p:txBody>
            <a:bodyPr anchorCtr="0" anchor="t" bIns="0" lIns="0" spcFirstLastPara="1" rIns="0" wrap="square" tIns="0">
              <a:spAutoFit/>
            </a:bodyPr>
            <a:lstStyle/>
            <a:p>
              <a:pPr indent="0" lvl="0" marL="0" marR="0" rtl="0" algn="ctr">
                <a:lnSpc>
                  <a:spcPct val="129972"/>
                </a:lnSpc>
                <a:spcBef>
                  <a:spcPts val="0"/>
                </a:spcBef>
                <a:spcAft>
                  <a:spcPts val="0"/>
                </a:spcAft>
                <a:buNone/>
              </a:pPr>
              <a:r>
                <a:rPr b="0" i="0" lang="en-US" sz="2896" u="none" cap="none" strike="noStrike">
                  <a:solidFill>
                    <a:srgbClr val="05445E"/>
                  </a:solidFill>
                  <a:latin typeface="Raleway"/>
                  <a:ea typeface="Raleway"/>
                  <a:cs typeface="Raleway"/>
                  <a:sym typeface="Raleway"/>
                </a:rPr>
                <a:t>The group took a self-guided tour of Mayo Clinic and explored Rochester's surprisingly bustling downtown scene.</a:t>
              </a:r>
              <a:endParaRPr/>
            </a:p>
          </p:txBody>
        </p:sp>
      </p:grpSp>
      <p:grpSp>
        <p:nvGrpSpPr>
          <p:cNvPr id="341" name="Google Shape;341;g22eeee5eac1_0_200"/>
          <p:cNvGrpSpPr/>
          <p:nvPr/>
        </p:nvGrpSpPr>
        <p:grpSpPr>
          <a:xfrm>
            <a:off x="12722159" y="6885577"/>
            <a:ext cx="5350725" cy="2936405"/>
            <a:chOff x="0" y="-47625"/>
            <a:chExt cx="7134300" cy="3915206"/>
          </a:xfrm>
        </p:grpSpPr>
        <p:sp>
          <p:nvSpPr>
            <p:cNvPr id="342" name="Google Shape;342;g22eeee5eac1_0_200"/>
            <p:cNvSpPr txBox="1"/>
            <p:nvPr/>
          </p:nvSpPr>
          <p:spPr>
            <a:xfrm>
              <a:off x="0" y="-47625"/>
              <a:ext cx="7041900" cy="735600"/>
            </a:xfrm>
            <a:prstGeom prst="rect">
              <a:avLst/>
            </a:prstGeom>
            <a:noFill/>
            <a:ln>
              <a:noFill/>
            </a:ln>
          </p:spPr>
          <p:txBody>
            <a:bodyPr anchorCtr="0" anchor="t" bIns="0" lIns="0" spcFirstLastPara="1" rIns="0" wrap="square" tIns="0">
              <a:spAutoFit/>
            </a:bodyPr>
            <a:lstStyle/>
            <a:p>
              <a:pPr indent="0" lvl="0" marL="0" marR="0" rtl="0" algn="ctr">
                <a:lnSpc>
                  <a:spcPct val="129994"/>
                </a:lnSpc>
                <a:spcBef>
                  <a:spcPts val="0"/>
                </a:spcBef>
                <a:spcAft>
                  <a:spcPts val="0"/>
                </a:spcAft>
                <a:buNone/>
              </a:pPr>
              <a:r>
                <a:rPr b="0" i="0" lang="en-US" sz="3584" u="none" cap="none" strike="noStrike">
                  <a:solidFill>
                    <a:srgbClr val="05445E"/>
                  </a:solidFill>
                  <a:latin typeface="Raleway"/>
                  <a:ea typeface="Raleway"/>
                  <a:cs typeface="Raleway"/>
                  <a:sym typeface="Raleway"/>
                </a:rPr>
                <a:t>MALL OF AMERICA</a:t>
              </a:r>
              <a:endParaRPr/>
            </a:p>
          </p:txBody>
        </p:sp>
        <p:sp>
          <p:nvSpPr>
            <p:cNvPr id="343" name="Google Shape;343;g22eeee5eac1_0_200"/>
            <p:cNvSpPr txBox="1"/>
            <p:nvPr/>
          </p:nvSpPr>
          <p:spPr>
            <a:xfrm>
              <a:off x="0" y="984581"/>
              <a:ext cx="7134300" cy="2883000"/>
            </a:xfrm>
            <a:prstGeom prst="rect">
              <a:avLst/>
            </a:prstGeom>
            <a:noFill/>
            <a:ln>
              <a:noFill/>
            </a:ln>
          </p:spPr>
          <p:txBody>
            <a:bodyPr anchorCtr="0" anchor="t" bIns="0" lIns="0" spcFirstLastPara="1" rIns="0" wrap="square" tIns="0">
              <a:spAutoFit/>
            </a:bodyPr>
            <a:lstStyle/>
            <a:p>
              <a:pPr indent="0" lvl="0" marL="0" marR="0" rtl="0" algn="ctr">
                <a:lnSpc>
                  <a:spcPct val="129996"/>
                </a:lnSpc>
                <a:spcBef>
                  <a:spcPts val="0"/>
                </a:spcBef>
                <a:spcAft>
                  <a:spcPts val="0"/>
                </a:spcAft>
                <a:buNone/>
              </a:pPr>
              <a:r>
                <a:rPr b="0" i="0" lang="en-US" sz="2867" u="none" cap="none" strike="noStrike">
                  <a:solidFill>
                    <a:srgbClr val="05445E"/>
                  </a:solidFill>
                  <a:latin typeface="Raleway"/>
                  <a:ea typeface="Raleway"/>
                  <a:cs typeface="Raleway"/>
                  <a:sym typeface="Raleway"/>
                </a:rPr>
                <a:t>The group visited Mall of America - many of the students' first time at the largest mall in the U.S.</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8"/>
          <p:cNvPicPr preferRelativeResize="0"/>
          <p:nvPr/>
        </p:nvPicPr>
        <p:blipFill rotWithShape="1">
          <a:blip r:embed="rId3">
            <a:alphaModFix/>
          </a:blip>
          <a:srcRect b="12057" l="0" r="0" t="12056"/>
          <a:stretch/>
        </p:blipFill>
        <p:spPr>
          <a:xfrm>
            <a:off x="0" y="0"/>
            <a:ext cx="18288000" cy="10287000"/>
          </a:xfrm>
          <a:prstGeom prst="rect">
            <a:avLst/>
          </a:prstGeom>
          <a:noFill/>
          <a:ln>
            <a:noFill/>
          </a:ln>
        </p:spPr>
      </p:pic>
      <p:pic>
        <p:nvPicPr>
          <p:cNvPr id="172" name="Google Shape;172;p8"/>
          <p:cNvPicPr preferRelativeResize="0"/>
          <p:nvPr/>
        </p:nvPicPr>
        <p:blipFill rotWithShape="1">
          <a:blip r:embed="rId4">
            <a:alphaModFix/>
          </a:blip>
          <a:srcRect b="0" l="0" r="0" t="0"/>
          <a:stretch/>
        </p:blipFill>
        <p:spPr>
          <a:xfrm rot="10800000">
            <a:off x="13405145" y="5437299"/>
            <a:ext cx="5090375" cy="5090375"/>
          </a:xfrm>
          <a:prstGeom prst="rect">
            <a:avLst/>
          </a:prstGeom>
          <a:noFill/>
          <a:ln>
            <a:noFill/>
          </a:ln>
        </p:spPr>
      </p:pic>
      <p:pic>
        <p:nvPicPr>
          <p:cNvPr id="173" name="Google Shape;173;p8"/>
          <p:cNvPicPr preferRelativeResize="0"/>
          <p:nvPr/>
        </p:nvPicPr>
        <p:blipFill rotWithShape="1">
          <a:blip r:embed="rId4">
            <a:alphaModFix/>
          </a:blip>
          <a:srcRect b="0" l="0" r="0" t="0"/>
          <a:stretch/>
        </p:blipFill>
        <p:spPr>
          <a:xfrm rot="10800000">
            <a:off x="15202579" y="3507798"/>
            <a:ext cx="2056721" cy="2056721"/>
          </a:xfrm>
          <a:prstGeom prst="rect">
            <a:avLst/>
          </a:prstGeom>
          <a:noFill/>
          <a:ln>
            <a:noFill/>
          </a:ln>
        </p:spPr>
      </p:pic>
      <p:grpSp>
        <p:nvGrpSpPr>
          <p:cNvPr id="174" name="Google Shape;174;p8"/>
          <p:cNvGrpSpPr/>
          <p:nvPr/>
        </p:nvGrpSpPr>
        <p:grpSpPr>
          <a:xfrm>
            <a:off x="1028700" y="3507798"/>
            <a:ext cx="13044522" cy="5082801"/>
            <a:chOff x="0" y="0"/>
            <a:chExt cx="17392696" cy="6777068"/>
          </a:xfrm>
        </p:grpSpPr>
        <p:sp>
          <p:nvSpPr>
            <p:cNvPr id="175" name="Google Shape;175;p8"/>
            <p:cNvSpPr txBox="1"/>
            <p:nvPr/>
          </p:nvSpPr>
          <p:spPr>
            <a:xfrm>
              <a:off x="0" y="2366099"/>
              <a:ext cx="17392696" cy="28143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5234" u="none" cap="none" strike="noStrike">
                  <a:solidFill>
                    <a:srgbClr val="05445E"/>
                  </a:solidFill>
                  <a:latin typeface="Raleway"/>
                  <a:ea typeface="Raleway"/>
                  <a:cs typeface="Raleway"/>
                  <a:sym typeface="Raleway"/>
                </a:rPr>
                <a:t>Galveston, TX</a:t>
              </a:r>
              <a:endParaRPr/>
            </a:p>
          </p:txBody>
        </p:sp>
        <p:sp>
          <p:nvSpPr>
            <p:cNvPr id="176" name="Google Shape;176;p8"/>
            <p:cNvSpPr txBox="1"/>
            <p:nvPr/>
          </p:nvSpPr>
          <p:spPr>
            <a:xfrm>
              <a:off x="0" y="5563470"/>
              <a:ext cx="17392696" cy="1213598"/>
            </a:xfrm>
            <a:prstGeom prst="rect">
              <a:avLst/>
            </a:prstGeom>
            <a:noFill/>
            <a:ln>
              <a:noFill/>
            </a:ln>
          </p:spPr>
          <p:txBody>
            <a:bodyPr anchorCtr="0" anchor="t" bIns="0" lIns="0" spcFirstLastPara="1" rIns="0" wrap="square" tIns="0">
              <a:spAutoFit/>
            </a:bodyPr>
            <a:lstStyle/>
            <a:p>
              <a:pPr indent="0" lvl="0" marL="0" marR="0" rtl="0" algn="l">
                <a:lnSpc>
                  <a:spcPct val="422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7" name="Google Shape;177;p8"/>
            <p:cNvSpPr/>
            <p:nvPr/>
          </p:nvSpPr>
          <p:spPr>
            <a:xfrm>
              <a:off x="0" y="0"/>
              <a:ext cx="16645423" cy="1551432"/>
            </a:xfrm>
            <a:prstGeom prst="rect">
              <a:avLst/>
            </a:prstGeom>
            <a:solidFill>
              <a:srgbClr val="75E6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
            <p:cNvSpPr txBox="1"/>
            <p:nvPr/>
          </p:nvSpPr>
          <p:spPr>
            <a:xfrm>
              <a:off x="482721" y="412851"/>
              <a:ext cx="15679982" cy="786526"/>
            </a:xfrm>
            <a:prstGeom prst="rect">
              <a:avLst/>
            </a:prstGeom>
            <a:noFill/>
            <a:ln>
              <a:noFill/>
            </a:ln>
          </p:spPr>
          <p:txBody>
            <a:bodyPr anchorCtr="0" anchor="t" bIns="0" lIns="0" spcFirstLastPara="1" rIns="0" wrap="square" tIns="0">
              <a:spAutoFit/>
            </a:bodyPr>
            <a:lstStyle/>
            <a:p>
              <a:pPr indent="0" lvl="0" marL="0" marR="0" rtl="0" algn="l">
                <a:lnSpc>
                  <a:spcPct val="119994"/>
                </a:lnSpc>
                <a:spcBef>
                  <a:spcPts val="0"/>
                </a:spcBef>
                <a:spcAft>
                  <a:spcPts val="0"/>
                </a:spcAft>
                <a:buNone/>
              </a:pPr>
              <a:r>
                <a:rPr b="1" i="0" lang="en-US" sz="3911" u="none" cap="none" strike="noStrike">
                  <a:solidFill>
                    <a:srgbClr val="05445E"/>
                  </a:solidFill>
                  <a:latin typeface="Raleway"/>
                  <a:ea typeface="Raleway"/>
                  <a:cs typeface="Raleway"/>
                  <a:sym typeface="Raleway"/>
                </a:rPr>
                <a:t>ALTERNATIVE SPRING BREAK 2022</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E6DA"/>
        </a:solidFill>
      </p:bgPr>
    </p:bg>
    <p:spTree>
      <p:nvGrpSpPr>
        <p:cNvPr id="182" name="Shape 182"/>
        <p:cNvGrpSpPr/>
        <p:nvPr/>
      </p:nvGrpSpPr>
      <p:grpSpPr>
        <a:xfrm>
          <a:off x="0" y="0"/>
          <a:ext cx="0" cy="0"/>
          <a:chOff x="0" y="0"/>
          <a:chExt cx="0" cy="0"/>
        </a:xfrm>
      </p:grpSpPr>
      <p:grpSp>
        <p:nvGrpSpPr>
          <p:cNvPr id="183" name="Google Shape;183;p9"/>
          <p:cNvGrpSpPr/>
          <p:nvPr/>
        </p:nvGrpSpPr>
        <p:grpSpPr>
          <a:xfrm>
            <a:off x="9144000" y="1014413"/>
            <a:ext cx="9030813" cy="7380981"/>
            <a:chOff x="0" y="-19050"/>
            <a:chExt cx="12041084" cy="9841309"/>
          </a:xfrm>
        </p:grpSpPr>
        <p:sp>
          <p:nvSpPr>
            <p:cNvPr id="184" name="Google Shape;184;p9"/>
            <p:cNvSpPr txBox="1"/>
            <p:nvPr/>
          </p:nvSpPr>
          <p:spPr>
            <a:xfrm>
              <a:off x="0" y="-19050"/>
              <a:ext cx="12041084" cy="14287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7000" u="none" cap="none" strike="noStrike">
                  <a:solidFill>
                    <a:srgbClr val="05445E"/>
                  </a:solidFill>
                  <a:latin typeface="Raleway"/>
                  <a:ea typeface="Raleway"/>
                  <a:cs typeface="Raleway"/>
                  <a:sym typeface="Raleway"/>
                </a:rPr>
                <a:t>The Group</a:t>
              </a:r>
              <a:endParaRPr/>
            </a:p>
          </p:txBody>
        </p:sp>
        <p:sp>
          <p:nvSpPr>
            <p:cNvPr id="185" name="Google Shape;185;p9"/>
            <p:cNvSpPr txBox="1"/>
            <p:nvPr/>
          </p:nvSpPr>
          <p:spPr>
            <a:xfrm>
              <a:off x="0" y="1795859"/>
              <a:ext cx="12041084" cy="80264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1" i="0" lang="en-US" sz="3999" u="none" cap="none" strike="noStrike">
                  <a:solidFill>
                    <a:srgbClr val="05445E"/>
                  </a:solidFill>
                  <a:latin typeface="Open Sans"/>
                  <a:ea typeface="Open Sans"/>
                  <a:cs typeface="Open Sans"/>
                  <a:sym typeface="Open Sans"/>
                </a:rPr>
                <a:t>1 DOANE SERVES SITE LEADER</a:t>
              </a:r>
              <a:endParaRPr/>
            </a:p>
            <a:p>
              <a:pPr indent="0" lvl="0" marL="0" marR="0" rtl="0" algn="l">
                <a:lnSpc>
                  <a:spcPct val="120005"/>
                </a:lnSpc>
                <a:spcBef>
                  <a:spcPts val="0"/>
                </a:spcBef>
                <a:spcAft>
                  <a:spcPts val="0"/>
                </a:spcAft>
                <a:buNone/>
              </a:pPr>
              <a:r>
                <a:rPr b="0" i="0" lang="en-US" sz="3999" u="none" cap="none" strike="noStrike">
                  <a:solidFill>
                    <a:srgbClr val="05445E"/>
                  </a:solidFill>
                  <a:latin typeface="Open Sans"/>
                  <a:ea typeface="Open Sans"/>
                  <a:cs typeface="Open Sans"/>
                  <a:sym typeface="Open Sans"/>
                </a:rPr>
                <a:t>MADDIE BRANDENBURG - SENIOR</a:t>
              </a:r>
              <a:endParaRPr/>
            </a:p>
            <a:p>
              <a:pPr indent="0" lvl="0" marL="0" marR="0" rtl="0" algn="l">
                <a:lnSpc>
                  <a:spcPct val="120005"/>
                </a:lnSpc>
                <a:spcBef>
                  <a:spcPts val="0"/>
                </a:spcBef>
                <a:spcAft>
                  <a:spcPts val="0"/>
                </a:spcAft>
                <a:buNone/>
              </a:pPr>
              <a:r>
                <a:t/>
              </a:r>
              <a:endParaRPr b="0" i="0" sz="3999" u="none" cap="none" strike="noStrike">
                <a:solidFill>
                  <a:srgbClr val="05445E"/>
                </a:solidFill>
                <a:latin typeface="Open Sans"/>
                <a:ea typeface="Open Sans"/>
                <a:cs typeface="Open Sans"/>
                <a:sym typeface="Open Sans"/>
              </a:endParaRPr>
            </a:p>
            <a:p>
              <a:pPr indent="0" lvl="0" marL="0" marR="0" rtl="0" algn="l">
                <a:lnSpc>
                  <a:spcPct val="120005"/>
                </a:lnSpc>
                <a:spcBef>
                  <a:spcPts val="0"/>
                </a:spcBef>
                <a:spcAft>
                  <a:spcPts val="0"/>
                </a:spcAft>
                <a:buNone/>
              </a:pPr>
              <a:r>
                <a:rPr b="1" i="0" lang="en-US" sz="3999" u="none" cap="none" strike="noStrike">
                  <a:solidFill>
                    <a:srgbClr val="05445E"/>
                  </a:solidFill>
                  <a:latin typeface="Open Sans"/>
                  <a:ea typeface="Open Sans"/>
                  <a:cs typeface="Open Sans"/>
                  <a:sym typeface="Open Sans"/>
                </a:rPr>
                <a:t>8 DOANE STUDENTS</a:t>
              </a:r>
              <a:endParaRPr/>
            </a:p>
            <a:p>
              <a:pPr indent="0" lvl="0" marL="0" marR="0" rtl="0" algn="l">
                <a:lnSpc>
                  <a:spcPct val="120005"/>
                </a:lnSpc>
                <a:spcBef>
                  <a:spcPts val="0"/>
                </a:spcBef>
                <a:spcAft>
                  <a:spcPts val="0"/>
                </a:spcAft>
                <a:buNone/>
              </a:pPr>
              <a:r>
                <a:rPr b="0" i="0" lang="en-US" sz="3999" u="none" cap="none" strike="noStrike">
                  <a:solidFill>
                    <a:srgbClr val="05445E"/>
                  </a:solidFill>
                  <a:latin typeface="Open Sans"/>
                  <a:ea typeface="Open Sans"/>
                  <a:cs typeface="Open Sans"/>
                  <a:sym typeface="Open Sans"/>
                </a:rPr>
                <a:t>2 SENIORS, 4 SOPHOMORES, 2 FIRST-YEARS</a:t>
              </a:r>
              <a:endParaRPr/>
            </a:p>
            <a:p>
              <a:pPr indent="0" lvl="0" marL="0" marR="0" rtl="0" algn="l">
                <a:lnSpc>
                  <a:spcPct val="120005"/>
                </a:lnSpc>
                <a:spcBef>
                  <a:spcPts val="0"/>
                </a:spcBef>
                <a:spcAft>
                  <a:spcPts val="0"/>
                </a:spcAft>
                <a:buNone/>
              </a:pPr>
              <a:r>
                <a:t/>
              </a:r>
              <a:endParaRPr b="0" i="0" sz="3999" u="none" cap="none" strike="noStrike">
                <a:solidFill>
                  <a:srgbClr val="05445E"/>
                </a:solidFill>
                <a:latin typeface="Open Sans"/>
                <a:ea typeface="Open Sans"/>
                <a:cs typeface="Open Sans"/>
                <a:sym typeface="Open Sans"/>
              </a:endParaRPr>
            </a:p>
            <a:p>
              <a:pPr indent="0" lvl="0" marL="0" marR="0" rtl="0" algn="l">
                <a:lnSpc>
                  <a:spcPct val="120005"/>
                </a:lnSpc>
                <a:spcBef>
                  <a:spcPts val="0"/>
                </a:spcBef>
                <a:spcAft>
                  <a:spcPts val="0"/>
                </a:spcAft>
                <a:buNone/>
              </a:pPr>
              <a:r>
                <a:rPr b="1" i="0" lang="en-US" sz="3999" u="none" cap="none" strike="noStrike">
                  <a:solidFill>
                    <a:srgbClr val="05445E"/>
                  </a:solidFill>
                  <a:latin typeface="Open Sans"/>
                  <a:ea typeface="Open Sans"/>
                  <a:cs typeface="Open Sans"/>
                  <a:sym typeface="Open Sans"/>
                </a:rPr>
                <a:t>1 DOANE STAFF MEMBER</a:t>
              </a:r>
              <a:endParaRPr/>
            </a:p>
            <a:p>
              <a:pPr indent="0" lvl="0" marL="0" marR="0" rtl="0" algn="l">
                <a:lnSpc>
                  <a:spcPct val="120000"/>
                </a:lnSpc>
                <a:spcBef>
                  <a:spcPts val="0"/>
                </a:spcBef>
                <a:spcAft>
                  <a:spcPts val="0"/>
                </a:spcAft>
                <a:buNone/>
              </a:pPr>
              <a:r>
                <a:rPr b="0" i="0" lang="en-US" sz="4000" u="none" cap="none" strike="noStrike">
                  <a:solidFill>
                    <a:srgbClr val="05445E"/>
                  </a:solidFill>
                  <a:latin typeface="Open Sans"/>
                  <a:ea typeface="Open Sans"/>
                  <a:cs typeface="Open Sans"/>
                  <a:sym typeface="Open Sans"/>
                </a:rPr>
                <a:t>NICK KNOPIK, ASSISTANT DIRECTOR OF LEADERSHIP &amp; SERVICE</a:t>
              </a:r>
              <a:endParaRPr/>
            </a:p>
          </p:txBody>
        </p:sp>
      </p:grpSp>
      <p:pic>
        <p:nvPicPr>
          <p:cNvPr id="186" name="Google Shape;186;p9"/>
          <p:cNvPicPr preferRelativeResize="0"/>
          <p:nvPr/>
        </p:nvPicPr>
        <p:blipFill rotWithShape="1">
          <a:blip r:embed="rId3">
            <a:alphaModFix/>
          </a:blip>
          <a:srcRect b="0" l="0" r="0" t="0"/>
          <a:stretch/>
        </p:blipFill>
        <p:spPr>
          <a:xfrm>
            <a:off x="0" y="0"/>
            <a:ext cx="2855698" cy="2855698"/>
          </a:xfrm>
          <a:prstGeom prst="rect">
            <a:avLst/>
          </a:prstGeom>
          <a:noFill/>
          <a:ln>
            <a:noFill/>
          </a:ln>
        </p:spPr>
      </p:pic>
      <p:pic>
        <p:nvPicPr>
          <p:cNvPr id="187" name="Google Shape;187;p9"/>
          <p:cNvPicPr preferRelativeResize="0"/>
          <p:nvPr/>
        </p:nvPicPr>
        <p:blipFill rotWithShape="1">
          <a:blip r:embed="rId3">
            <a:alphaModFix/>
          </a:blip>
          <a:srcRect b="0" l="0" r="0" t="0"/>
          <a:stretch/>
        </p:blipFill>
        <p:spPr>
          <a:xfrm rot="10800000">
            <a:off x="15432302" y="7431302"/>
            <a:ext cx="2855698" cy="2855698"/>
          </a:xfrm>
          <a:prstGeom prst="rect">
            <a:avLst/>
          </a:prstGeom>
          <a:noFill/>
          <a:ln>
            <a:noFill/>
          </a:ln>
        </p:spPr>
      </p:pic>
      <p:pic>
        <p:nvPicPr>
          <p:cNvPr id="188" name="Google Shape;188;p9"/>
          <p:cNvPicPr preferRelativeResize="0"/>
          <p:nvPr/>
        </p:nvPicPr>
        <p:blipFill rotWithShape="1">
          <a:blip r:embed="rId4">
            <a:alphaModFix/>
          </a:blip>
          <a:srcRect b="0" l="17625" r="18153" t="0"/>
          <a:stretch/>
        </p:blipFill>
        <p:spPr>
          <a:xfrm>
            <a:off x="0" y="0"/>
            <a:ext cx="8808575" cy="10287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10"/>
          <p:cNvPicPr preferRelativeResize="0"/>
          <p:nvPr/>
        </p:nvPicPr>
        <p:blipFill rotWithShape="1">
          <a:blip r:embed="rId3">
            <a:alphaModFix/>
          </a:blip>
          <a:srcRect b="12057" l="0" r="0" t="12056"/>
          <a:stretch/>
        </p:blipFill>
        <p:spPr>
          <a:xfrm>
            <a:off x="0" y="0"/>
            <a:ext cx="18288000" cy="10287000"/>
          </a:xfrm>
          <a:prstGeom prst="rect">
            <a:avLst/>
          </a:prstGeom>
          <a:noFill/>
          <a:ln>
            <a:noFill/>
          </a:ln>
        </p:spPr>
      </p:pic>
      <p:sp>
        <p:nvSpPr>
          <p:cNvPr id="194" name="Google Shape;194;p10"/>
          <p:cNvSpPr txBox="1"/>
          <p:nvPr/>
        </p:nvSpPr>
        <p:spPr>
          <a:xfrm>
            <a:off x="10271" y="4311721"/>
            <a:ext cx="18277729" cy="2662218"/>
          </a:xfrm>
          <a:prstGeom prst="rect">
            <a:avLst/>
          </a:prstGeom>
          <a:noFill/>
          <a:ln>
            <a:noFill/>
          </a:ln>
        </p:spPr>
        <p:txBody>
          <a:bodyPr anchorCtr="0" anchor="t" bIns="0" lIns="0" spcFirstLastPara="1" rIns="0" wrap="square" tIns="0">
            <a:spAutoFit/>
          </a:bodyPr>
          <a:lstStyle/>
          <a:p>
            <a:pPr indent="0" lvl="0" marL="0" marR="0" rtl="0" algn="ctr">
              <a:lnSpc>
                <a:spcPct val="125008"/>
              </a:lnSpc>
              <a:spcBef>
                <a:spcPts val="0"/>
              </a:spcBef>
              <a:spcAft>
                <a:spcPts val="0"/>
              </a:spcAft>
              <a:buNone/>
            </a:pPr>
            <a:r>
              <a:rPr b="1" i="0" lang="en-US" sz="8465" u="none" cap="none" strike="noStrike">
                <a:solidFill>
                  <a:srgbClr val="05445E"/>
                </a:solidFill>
                <a:latin typeface="Raleway"/>
                <a:ea typeface="Raleway"/>
                <a:cs typeface="Raleway"/>
                <a:sym typeface="Raleway"/>
              </a:rPr>
              <a:t>MEET OUR GALVESTON-AREA NON-PROFIT PARTNERS</a:t>
            </a:r>
            <a:endParaRPr/>
          </a:p>
        </p:txBody>
      </p:sp>
      <p:pic>
        <p:nvPicPr>
          <p:cNvPr id="195" name="Google Shape;195;p10"/>
          <p:cNvPicPr preferRelativeResize="0"/>
          <p:nvPr/>
        </p:nvPicPr>
        <p:blipFill rotWithShape="1">
          <a:blip r:embed="rId4">
            <a:alphaModFix/>
          </a:blip>
          <a:srcRect b="0" l="0" r="0" t="0"/>
          <a:stretch/>
        </p:blipFill>
        <p:spPr>
          <a:xfrm rot="-5400000">
            <a:off x="-530643" y="3606889"/>
            <a:ext cx="1061285" cy="1061285"/>
          </a:xfrm>
          <a:prstGeom prst="rect">
            <a:avLst/>
          </a:prstGeom>
          <a:noFill/>
          <a:ln>
            <a:noFill/>
          </a:ln>
        </p:spPr>
      </p:pic>
      <p:pic>
        <p:nvPicPr>
          <p:cNvPr id="196" name="Google Shape;196;p10"/>
          <p:cNvPicPr preferRelativeResize="0"/>
          <p:nvPr/>
        </p:nvPicPr>
        <p:blipFill rotWithShape="1">
          <a:blip r:embed="rId4">
            <a:alphaModFix/>
          </a:blip>
          <a:srcRect b="0" l="0" r="0" t="0"/>
          <a:stretch/>
        </p:blipFill>
        <p:spPr>
          <a:xfrm rot="-5400000">
            <a:off x="2041928" y="494181"/>
            <a:ext cx="1069038" cy="1069038"/>
          </a:xfrm>
          <a:prstGeom prst="rect">
            <a:avLst/>
          </a:prstGeom>
          <a:noFill/>
          <a:ln>
            <a:noFill/>
          </a:ln>
        </p:spPr>
      </p:pic>
      <p:pic>
        <p:nvPicPr>
          <p:cNvPr id="197" name="Google Shape;197;p10"/>
          <p:cNvPicPr preferRelativeResize="0"/>
          <p:nvPr/>
        </p:nvPicPr>
        <p:blipFill rotWithShape="1">
          <a:blip r:embed="rId4">
            <a:alphaModFix/>
          </a:blip>
          <a:srcRect b="0" l="0" r="0" t="0"/>
          <a:stretch/>
        </p:blipFill>
        <p:spPr>
          <a:xfrm rot="-5400000">
            <a:off x="530643" y="1719036"/>
            <a:ext cx="1731252" cy="1731252"/>
          </a:xfrm>
          <a:prstGeom prst="rect">
            <a:avLst/>
          </a:prstGeom>
          <a:noFill/>
          <a:ln>
            <a:noFill/>
          </a:ln>
        </p:spPr>
      </p:pic>
      <p:pic>
        <p:nvPicPr>
          <p:cNvPr id="198" name="Google Shape;198;p10"/>
          <p:cNvPicPr preferRelativeResize="0"/>
          <p:nvPr/>
        </p:nvPicPr>
        <p:blipFill rotWithShape="1">
          <a:blip r:embed="rId4">
            <a:alphaModFix/>
          </a:blip>
          <a:srcRect b="0" l="0" r="0" t="0"/>
          <a:stretch/>
        </p:blipFill>
        <p:spPr>
          <a:xfrm rot="5400000">
            <a:off x="16547838" y="-266700"/>
            <a:ext cx="1979398" cy="1979398"/>
          </a:xfrm>
          <a:prstGeom prst="rect">
            <a:avLst/>
          </a:prstGeom>
          <a:noFill/>
          <a:ln>
            <a:noFill/>
          </a:ln>
        </p:spPr>
      </p:pic>
      <p:pic>
        <p:nvPicPr>
          <p:cNvPr id="199" name="Google Shape;199;p10"/>
          <p:cNvPicPr preferRelativeResize="0"/>
          <p:nvPr/>
        </p:nvPicPr>
        <p:blipFill rotWithShape="1">
          <a:blip r:embed="rId4">
            <a:alphaModFix/>
          </a:blip>
          <a:srcRect b="0" l="0" r="0" t="0"/>
          <a:stretch/>
        </p:blipFill>
        <p:spPr>
          <a:xfrm rot="5400000">
            <a:off x="14417956" y="-266700"/>
            <a:ext cx="998323" cy="998323"/>
          </a:xfrm>
          <a:prstGeom prst="rect">
            <a:avLst/>
          </a:prstGeom>
          <a:noFill/>
          <a:ln>
            <a:noFill/>
          </a:ln>
        </p:spPr>
      </p:pic>
      <p:pic>
        <p:nvPicPr>
          <p:cNvPr id="200" name="Google Shape;200;p10"/>
          <p:cNvPicPr preferRelativeResize="0"/>
          <p:nvPr/>
        </p:nvPicPr>
        <p:blipFill rotWithShape="1">
          <a:blip r:embed="rId4">
            <a:alphaModFix/>
          </a:blip>
          <a:srcRect b="0" l="0" r="0" t="0"/>
          <a:stretch/>
        </p:blipFill>
        <p:spPr>
          <a:xfrm rot="5400000">
            <a:off x="14417956" y="1955546"/>
            <a:ext cx="1322173" cy="1322173"/>
          </a:xfrm>
          <a:prstGeom prst="rect">
            <a:avLst/>
          </a:prstGeom>
          <a:noFill/>
          <a:ln>
            <a:noFill/>
          </a:ln>
        </p:spPr>
      </p:pic>
      <p:pic>
        <p:nvPicPr>
          <p:cNvPr id="201" name="Google Shape;201;p10"/>
          <p:cNvPicPr preferRelativeResize="0"/>
          <p:nvPr/>
        </p:nvPicPr>
        <p:blipFill rotWithShape="1">
          <a:blip r:embed="rId4">
            <a:alphaModFix/>
          </a:blip>
          <a:srcRect b="0" l="0" r="0" t="0"/>
          <a:stretch/>
        </p:blipFill>
        <p:spPr>
          <a:xfrm rot="5400000">
            <a:off x="16720189" y="895350"/>
            <a:ext cx="817348" cy="8173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E6DA"/>
        </a:solidFill>
      </p:bgPr>
    </p:bg>
    <p:spTree>
      <p:nvGrpSpPr>
        <p:cNvPr id="205" name="Shape 205"/>
        <p:cNvGrpSpPr/>
        <p:nvPr/>
      </p:nvGrpSpPr>
      <p:grpSpPr>
        <a:xfrm>
          <a:off x="0" y="0"/>
          <a:ext cx="0" cy="0"/>
          <a:chOff x="0" y="0"/>
          <a:chExt cx="0" cy="0"/>
        </a:xfrm>
      </p:grpSpPr>
      <p:sp>
        <p:nvSpPr>
          <p:cNvPr id="206" name="Google Shape;206;p11"/>
          <p:cNvSpPr/>
          <p:nvPr/>
        </p:nvSpPr>
        <p:spPr>
          <a:xfrm>
            <a:off x="-385474" y="1814069"/>
            <a:ext cx="10840913" cy="8472931"/>
          </a:xfrm>
          <a:custGeom>
            <a:rect b="b" l="l" r="r" t="t"/>
            <a:pathLst>
              <a:path extrusionOk="0" h="3090948" w="3954795">
                <a:moveTo>
                  <a:pt x="0" y="0"/>
                </a:moveTo>
                <a:lnTo>
                  <a:pt x="3954795" y="0"/>
                </a:lnTo>
                <a:lnTo>
                  <a:pt x="3954795" y="3090948"/>
                </a:lnTo>
                <a:lnTo>
                  <a:pt x="0" y="3090948"/>
                </a:lnTo>
                <a:close/>
              </a:path>
            </a:pathLst>
          </a:custGeom>
          <a:solidFill>
            <a:srgbClr val="EBFDFF"/>
          </a:solidFill>
          <a:ln>
            <a:noFill/>
          </a:ln>
        </p:spPr>
      </p:sp>
      <p:pic>
        <p:nvPicPr>
          <p:cNvPr id="207" name="Google Shape;207;p11"/>
          <p:cNvPicPr preferRelativeResize="0"/>
          <p:nvPr/>
        </p:nvPicPr>
        <p:blipFill rotWithShape="1">
          <a:blip r:embed="rId3">
            <a:alphaModFix/>
          </a:blip>
          <a:srcRect b="0" l="0" r="0" t="0"/>
          <a:stretch/>
        </p:blipFill>
        <p:spPr>
          <a:xfrm>
            <a:off x="7010649" y="1814069"/>
            <a:ext cx="11277351" cy="8472931"/>
          </a:xfrm>
          <a:prstGeom prst="rect">
            <a:avLst/>
          </a:prstGeom>
          <a:noFill/>
          <a:ln>
            <a:noFill/>
          </a:ln>
        </p:spPr>
      </p:pic>
      <p:sp>
        <p:nvSpPr>
          <p:cNvPr id="208" name="Google Shape;208;p11"/>
          <p:cNvSpPr txBox="1"/>
          <p:nvPr/>
        </p:nvSpPr>
        <p:spPr>
          <a:xfrm>
            <a:off x="5135" y="247614"/>
            <a:ext cx="18277729" cy="1328043"/>
          </a:xfrm>
          <a:prstGeom prst="rect">
            <a:avLst/>
          </a:prstGeom>
          <a:noFill/>
          <a:ln>
            <a:noFill/>
          </a:ln>
        </p:spPr>
        <p:txBody>
          <a:bodyPr anchorCtr="0" anchor="t" bIns="0" lIns="0" spcFirstLastPara="1" rIns="0" wrap="square" tIns="0">
            <a:spAutoFit/>
          </a:bodyPr>
          <a:lstStyle/>
          <a:p>
            <a:pPr indent="0" lvl="0" marL="0" marR="0" rtl="0" algn="ctr">
              <a:lnSpc>
                <a:spcPct val="125008"/>
              </a:lnSpc>
              <a:spcBef>
                <a:spcPts val="0"/>
              </a:spcBef>
              <a:spcAft>
                <a:spcPts val="0"/>
              </a:spcAft>
              <a:buNone/>
            </a:pPr>
            <a:r>
              <a:rPr b="1" i="0" lang="en-US" sz="8465" u="none" cap="none" strike="noStrike">
                <a:solidFill>
                  <a:srgbClr val="05445E"/>
                </a:solidFill>
                <a:latin typeface="Raleway"/>
                <a:ea typeface="Raleway"/>
                <a:cs typeface="Raleway"/>
                <a:sym typeface="Raleway"/>
              </a:rPr>
              <a:t>GALVESTON BAY FOUNDATION</a:t>
            </a:r>
            <a:endParaRPr/>
          </a:p>
        </p:txBody>
      </p:sp>
      <p:grpSp>
        <p:nvGrpSpPr>
          <p:cNvPr id="209" name="Google Shape;209;p11"/>
          <p:cNvGrpSpPr/>
          <p:nvPr/>
        </p:nvGrpSpPr>
        <p:grpSpPr>
          <a:xfrm>
            <a:off x="274477" y="2044828"/>
            <a:ext cx="6236393" cy="8004269"/>
            <a:chOff x="0" y="-9525"/>
            <a:chExt cx="8315191" cy="10672358"/>
          </a:xfrm>
        </p:grpSpPr>
        <p:sp>
          <p:nvSpPr>
            <p:cNvPr id="210" name="Google Shape;210;p11"/>
            <p:cNvSpPr txBox="1"/>
            <p:nvPr/>
          </p:nvSpPr>
          <p:spPr>
            <a:xfrm>
              <a:off x="0" y="2600085"/>
              <a:ext cx="8315191" cy="8062748"/>
            </a:xfrm>
            <a:prstGeom prst="rect">
              <a:avLst/>
            </a:prstGeom>
            <a:noFill/>
            <a:ln>
              <a:noFill/>
            </a:ln>
          </p:spPr>
          <p:txBody>
            <a:bodyPr anchorCtr="0" anchor="t" bIns="0" lIns="0" spcFirstLastPara="1" rIns="0" wrap="square" tIns="0">
              <a:spAutoFit/>
            </a:bodyPr>
            <a:lstStyle/>
            <a:p>
              <a:pPr indent="0" lvl="0" marL="0" marR="0" rtl="0" algn="ctr">
                <a:lnSpc>
                  <a:spcPct val="130003"/>
                </a:lnSpc>
                <a:spcBef>
                  <a:spcPts val="0"/>
                </a:spcBef>
                <a:spcAft>
                  <a:spcPts val="0"/>
                </a:spcAft>
                <a:buNone/>
              </a:pPr>
              <a:r>
                <a:rPr b="0" i="0" lang="en-US" sz="3103" u="none" cap="none" strike="noStrike">
                  <a:solidFill>
                    <a:srgbClr val="05445E"/>
                  </a:solidFill>
                  <a:latin typeface="Raleway"/>
                  <a:ea typeface="Raleway"/>
                  <a:cs typeface="Raleway"/>
                  <a:sym typeface="Raleway"/>
                </a:rPr>
                <a:t>Galveston Bay Foundation staff showed the group a 100-yard research plot where trash and debris washes up and is meticulously collected and documented. Students collected over 50 lbs of trash and recorded each item in a NOAA Marine Debris Tracker app so the information can be used for environmental research.</a:t>
              </a:r>
              <a:endParaRPr/>
            </a:p>
          </p:txBody>
        </p:sp>
        <p:sp>
          <p:nvSpPr>
            <p:cNvPr id="211" name="Google Shape;211;p11"/>
            <p:cNvSpPr txBox="1"/>
            <p:nvPr/>
          </p:nvSpPr>
          <p:spPr>
            <a:xfrm>
              <a:off x="0" y="-9525"/>
              <a:ext cx="8315191" cy="2257425"/>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1" i="0" lang="en-US" sz="3747" u="none" cap="none" strike="noStrike">
                  <a:solidFill>
                    <a:srgbClr val="05445E"/>
                  </a:solidFill>
                  <a:latin typeface="Raleway"/>
                  <a:ea typeface="Raleway"/>
                  <a:cs typeface="Raleway"/>
                  <a:sym typeface="Raleway"/>
                </a:rPr>
                <a:t>Participating in Conservation Research at Seawolf Park</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E6DA"/>
        </a:solidFill>
      </p:bgPr>
    </p:bg>
    <p:spTree>
      <p:nvGrpSpPr>
        <p:cNvPr id="215" name="Shape 215"/>
        <p:cNvGrpSpPr/>
        <p:nvPr/>
      </p:nvGrpSpPr>
      <p:grpSpPr>
        <a:xfrm>
          <a:off x="0" y="0"/>
          <a:ext cx="0" cy="0"/>
          <a:chOff x="0" y="0"/>
          <a:chExt cx="0" cy="0"/>
        </a:xfrm>
      </p:grpSpPr>
      <p:pic>
        <p:nvPicPr>
          <p:cNvPr id="216" name="Google Shape;216;p12"/>
          <p:cNvPicPr preferRelativeResize="0"/>
          <p:nvPr/>
        </p:nvPicPr>
        <p:blipFill rotWithShape="1">
          <a:blip r:embed="rId3">
            <a:alphaModFix/>
          </a:blip>
          <a:srcRect b="17629" l="12030" r="0" t="15514"/>
          <a:stretch/>
        </p:blipFill>
        <p:spPr>
          <a:xfrm>
            <a:off x="0" y="1943375"/>
            <a:ext cx="7447084" cy="4246873"/>
          </a:xfrm>
          <a:prstGeom prst="rect">
            <a:avLst/>
          </a:prstGeom>
          <a:noFill/>
          <a:ln>
            <a:noFill/>
          </a:ln>
        </p:spPr>
      </p:pic>
      <p:pic>
        <p:nvPicPr>
          <p:cNvPr id="217" name="Google Shape;217;p12"/>
          <p:cNvPicPr preferRelativeResize="0"/>
          <p:nvPr/>
        </p:nvPicPr>
        <p:blipFill rotWithShape="1">
          <a:blip r:embed="rId4">
            <a:alphaModFix/>
          </a:blip>
          <a:srcRect b="12660" l="0" r="0" t="811"/>
          <a:stretch/>
        </p:blipFill>
        <p:spPr>
          <a:xfrm>
            <a:off x="0" y="6190247"/>
            <a:ext cx="7447084" cy="4832805"/>
          </a:xfrm>
          <a:prstGeom prst="rect">
            <a:avLst/>
          </a:prstGeom>
          <a:noFill/>
          <a:ln>
            <a:noFill/>
          </a:ln>
        </p:spPr>
      </p:pic>
      <p:sp>
        <p:nvSpPr>
          <p:cNvPr id="218" name="Google Shape;218;p12"/>
          <p:cNvSpPr/>
          <p:nvPr/>
        </p:nvSpPr>
        <p:spPr>
          <a:xfrm>
            <a:off x="7447084" y="1943375"/>
            <a:ext cx="10840913" cy="8343625"/>
          </a:xfrm>
          <a:custGeom>
            <a:rect b="b" l="l" r="r" t="t"/>
            <a:pathLst>
              <a:path extrusionOk="0" h="3043777" w="3954795">
                <a:moveTo>
                  <a:pt x="0" y="0"/>
                </a:moveTo>
                <a:lnTo>
                  <a:pt x="3954795" y="0"/>
                </a:lnTo>
                <a:lnTo>
                  <a:pt x="3954795" y="3043777"/>
                </a:lnTo>
                <a:lnTo>
                  <a:pt x="0" y="3043777"/>
                </a:lnTo>
                <a:close/>
              </a:path>
            </a:pathLst>
          </a:custGeom>
          <a:solidFill>
            <a:srgbClr val="EBFDFF"/>
          </a:solidFill>
          <a:ln>
            <a:noFill/>
          </a:ln>
        </p:spPr>
      </p:sp>
      <p:sp>
        <p:nvSpPr>
          <p:cNvPr id="219" name="Google Shape;219;p12"/>
          <p:cNvSpPr txBox="1"/>
          <p:nvPr/>
        </p:nvSpPr>
        <p:spPr>
          <a:xfrm>
            <a:off x="10271" y="340866"/>
            <a:ext cx="18277729" cy="1328043"/>
          </a:xfrm>
          <a:prstGeom prst="rect">
            <a:avLst/>
          </a:prstGeom>
          <a:noFill/>
          <a:ln>
            <a:noFill/>
          </a:ln>
        </p:spPr>
        <p:txBody>
          <a:bodyPr anchorCtr="0" anchor="t" bIns="0" lIns="0" spcFirstLastPara="1" rIns="0" wrap="square" tIns="0">
            <a:spAutoFit/>
          </a:bodyPr>
          <a:lstStyle/>
          <a:p>
            <a:pPr indent="0" lvl="0" marL="0" marR="0" rtl="0" algn="ctr">
              <a:lnSpc>
                <a:spcPct val="125008"/>
              </a:lnSpc>
              <a:spcBef>
                <a:spcPts val="0"/>
              </a:spcBef>
              <a:spcAft>
                <a:spcPts val="0"/>
              </a:spcAft>
              <a:buNone/>
            </a:pPr>
            <a:r>
              <a:rPr b="1" i="0" lang="en-US" sz="8465" u="none" cap="none" strike="noStrike">
                <a:solidFill>
                  <a:srgbClr val="05445E"/>
                </a:solidFill>
                <a:latin typeface="Raleway"/>
                <a:ea typeface="Raleway"/>
                <a:cs typeface="Raleway"/>
                <a:sym typeface="Raleway"/>
              </a:rPr>
              <a:t>SCENIC GALVESTON</a:t>
            </a:r>
            <a:endParaRPr/>
          </a:p>
        </p:txBody>
      </p:sp>
      <p:grpSp>
        <p:nvGrpSpPr>
          <p:cNvPr id="220" name="Google Shape;220;p12"/>
          <p:cNvGrpSpPr/>
          <p:nvPr/>
        </p:nvGrpSpPr>
        <p:grpSpPr>
          <a:xfrm>
            <a:off x="8034845" y="2249461"/>
            <a:ext cx="9665393" cy="8451944"/>
            <a:chOff x="0" y="-9525"/>
            <a:chExt cx="12887191" cy="11269258"/>
          </a:xfrm>
        </p:grpSpPr>
        <p:sp>
          <p:nvSpPr>
            <p:cNvPr id="221" name="Google Shape;221;p12"/>
            <p:cNvSpPr txBox="1"/>
            <p:nvPr/>
          </p:nvSpPr>
          <p:spPr>
            <a:xfrm>
              <a:off x="0" y="1850785"/>
              <a:ext cx="12887191" cy="9408948"/>
            </a:xfrm>
            <a:prstGeom prst="rect">
              <a:avLst/>
            </a:prstGeom>
            <a:noFill/>
            <a:ln>
              <a:noFill/>
            </a:ln>
          </p:spPr>
          <p:txBody>
            <a:bodyPr anchorCtr="0" anchor="t" bIns="0" lIns="0" spcFirstLastPara="1" rIns="0" wrap="square" tIns="0">
              <a:spAutoFit/>
            </a:bodyPr>
            <a:lstStyle/>
            <a:p>
              <a:pPr indent="0" lvl="0" marL="0" marR="0" rtl="0" algn="ctr">
                <a:lnSpc>
                  <a:spcPct val="130003"/>
                </a:lnSpc>
                <a:spcBef>
                  <a:spcPts val="0"/>
                </a:spcBef>
                <a:spcAft>
                  <a:spcPts val="0"/>
                </a:spcAft>
                <a:buNone/>
              </a:pPr>
              <a:r>
                <a:rPr b="0" i="0" lang="en-US" sz="3103" u="none" cap="none" strike="noStrike">
                  <a:solidFill>
                    <a:srgbClr val="05445E"/>
                  </a:solidFill>
                  <a:latin typeface="Raleway"/>
                  <a:ea typeface="Raleway"/>
                  <a:cs typeface="Raleway"/>
                  <a:sym typeface="Raleway"/>
                </a:rPr>
                <a:t>By far the most labor-intensive day of the trip, students worked for 6 hours clearing debris out of housing lots that have been destroyed by hurricanes and abandoned. The lots exist on natural wetlands that serve as nesting grounds for over 100 species of birds.</a:t>
              </a:r>
              <a:endParaRPr/>
            </a:p>
            <a:p>
              <a:pPr indent="0" lvl="0" marL="0" marR="0" rtl="0" algn="ctr">
                <a:lnSpc>
                  <a:spcPct val="130003"/>
                </a:lnSpc>
                <a:spcBef>
                  <a:spcPts val="0"/>
                </a:spcBef>
                <a:spcAft>
                  <a:spcPts val="0"/>
                </a:spcAft>
                <a:buNone/>
              </a:pPr>
              <a:r>
                <a:t/>
              </a:r>
              <a:endParaRPr b="0" i="0" sz="3103" u="none" cap="none" strike="noStrike">
                <a:solidFill>
                  <a:srgbClr val="05445E"/>
                </a:solidFill>
                <a:latin typeface="Raleway"/>
                <a:ea typeface="Raleway"/>
                <a:cs typeface="Raleway"/>
                <a:sym typeface="Raleway"/>
              </a:endParaRPr>
            </a:p>
            <a:p>
              <a:pPr indent="0" lvl="0" marL="0" marR="0" rtl="0" algn="ctr">
                <a:lnSpc>
                  <a:spcPct val="130003"/>
                </a:lnSpc>
                <a:spcBef>
                  <a:spcPts val="0"/>
                </a:spcBef>
                <a:spcAft>
                  <a:spcPts val="0"/>
                </a:spcAft>
                <a:buNone/>
              </a:pPr>
              <a:r>
                <a:rPr b="0" i="0" lang="en-US" sz="3103" u="none" cap="none" strike="noStrike">
                  <a:solidFill>
                    <a:srgbClr val="05445E"/>
                  </a:solidFill>
                  <a:latin typeface="Raleway"/>
                  <a:ea typeface="Raleway"/>
                  <a:cs typeface="Raleway"/>
                  <a:sym typeface="Raleway"/>
                </a:rPr>
                <a:t>Students got to enjoy a scenic lunch on a pebble beach overlooking the Galveston Bay and learn about many of the species of birds native to the area from our non-profit partner at Scenic Galveston.</a:t>
              </a:r>
              <a:endParaRPr/>
            </a:p>
            <a:p>
              <a:pPr indent="0" lvl="0" marL="0" marR="0" rtl="0" algn="ctr">
                <a:lnSpc>
                  <a:spcPct val="130003"/>
                </a:lnSpc>
                <a:spcBef>
                  <a:spcPts val="0"/>
                </a:spcBef>
                <a:spcAft>
                  <a:spcPts val="0"/>
                </a:spcAft>
                <a:buNone/>
              </a:pPr>
              <a:r>
                <a:t/>
              </a:r>
              <a:endParaRPr b="0" i="0" sz="3103" u="none" cap="none" strike="noStrike">
                <a:solidFill>
                  <a:srgbClr val="05445E"/>
                </a:solidFill>
                <a:latin typeface="Raleway"/>
                <a:ea typeface="Raleway"/>
                <a:cs typeface="Raleway"/>
                <a:sym typeface="Raleway"/>
              </a:endParaRPr>
            </a:p>
            <a:p>
              <a:pPr indent="0" lvl="0" marL="0" marR="0" rtl="0" algn="ctr">
                <a:lnSpc>
                  <a:spcPct val="130003"/>
                </a:lnSpc>
                <a:spcBef>
                  <a:spcPts val="0"/>
                </a:spcBef>
                <a:spcAft>
                  <a:spcPts val="0"/>
                </a:spcAft>
                <a:buNone/>
              </a:pPr>
              <a:r>
                <a:t/>
              </a:r>
              <a:endParaRPr b="0" i="0" sz="3103" u="none" cap="none" strike="noStrike">
                <a:solidFill>
                  <a:srgbClr val="05445E"/>
                </a:solidFill>
                <a:latin typeface="Raleway"/>
                <a:ea typeface="Raleway"/>
                <a:cs typeface="Raleway"/>
                <a:sym typeface="Raleway"/>
              </a:endParaRPr>
            </a:p>
          </p:txBody>
        </p:sp>
        <p:sp>
          <p:nvSpPr>
            <p:cNvPr id="222" name="Google Shape;222;p12"/>
            <p:cNvSpPr txBox="1"/>
            <p:nvPr/>
          </p:nvSpPr>
          <p:spPr>
            <a:xfrm>
              <a:off x="0" y="-9525"/>
              <a:ext cx="12887191" cy="1508125"/>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1" i="0" lang="en-US" sz="3747" u="none" cap="none" strike="noStrike">
                  <a:solidFill>
                    <a:srgbClr val="05445E"/>
                  </a:solidFill>
                  <a:latin typeface="Raleway"/>
                  <a:ea typeface="Raleway"/>
                  <a:cs typeface="Raleway"/>
                  <a:sym typeface="Raleway"/>
                </a:rPr>
                <a:t>Restoring Hurricane-Affected Natural Wetlands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E6DA"/>
        </a:solidFill>
      </p:bgPr>
    </p:bg>
    <p:spTree>
      <p:nvGrpSpPr>
        <p:cNvPr id="226" name="Shape 226"/>
        <p:cNvGrpSpPr/>
        <p:nvPr/>
      </p:nvGrpSpPr>
      <p:grpSpPr>
        <a:xfrm>
          <a:off x="0" y="0"/>
          <a:ext cx="0" cy="0"/>
          <a:chOff x="0" y="0"/>
          <a:chExt cx="0" cy="0"/>
        </a:xfrm>
      </p:grpSpPr>
      <p:sp>
        <p:nvSpPr>
          <p:cNvPr id="227" name="Google Shape;227;p13"/>
          <p:cNvSpPr/>
          <p:nvPr/>
        </p:nvSpPr>
        <p:spPr>
          <a:xfrm>
            <a:off x="0" y="2265283"/>
            <a:ext cx="10840913" cy="8343625"/>
          </a:xfrm>
          <a:custGeom>
            <a:rect b="b" l="l" r="r" t="t"/>
            <a:pathLst>
              <a:path extrusionOk="0" h="3043777" w="3954795">
                <a:moveTo>
                  <a:pt x="0" y="0"/>
                </a:moveTo>
                <a:lnTo>
                  <a:pt x="3954795" y="0"/>
                </a:lnTo>
                <a:lnTo>
                  <a:pt x="3954795" y="3043777"/>
                </a:lnTo>
                <a:lnTo>
                  <a:pt x="0" y="3043777"/>
                </a:lnTo>
                <a:close/>
              </a:path>
            </a:pathLst>
          </a:custGeom>
          <a:solidFill>
            <a:srgbClr val="EBFDFF"/>
          </a:solidFill>
          <a:ln>
            <a:noFill/>
          </a:ln>
        </p:spPr>
      </p:sp>
      <p:pic>
        <p:nvPicPr>
          <p:cNvPr id="228" name="Google Shape;228;p13"/>
          <p:cNvPicPr preferRelativeResize="0"/>
          <p:nvPr/>
        </p:nvPicPr>
        <p:blipFill rotWithShape="1">
          <a:blip r:embed="rId3">
            <a:alphaModFix/>
          </a:blip>
          <a:srcRect b="12859" l="0" r="0" t="0"/>
          <a:stretch/>
        </p:blipFill>
        <p:spPr>
          <a:xfrm>
            <a:off x="6013891" y="2265283"/>
            <a:ext cx="12274109" cy="8021717"/>
          </a:xfrm>
          <a:prstGeom prst="rect">
            <a:avLst/>
          </a:prstGeom>
          <a:noFill/>
          <a:ln>
            <a:noFill/>
          </a:ln>
        </p:spPr>
      </p:pic>
      <p:sp>
        <p:nvSpPr>
          <p:cNvPr id="229" name="Google Shape;229;p13"/>
          <p:cNvSpPr txBox="1"/>
          <p:nvPr/>
        </p:nvSpPr>
        <p:spPr>
          <a:xfrm>
            <a:off x="10271" y="505670"/>
            <a:ext cx="18277729" cy="998436"/>
          </a:xfrm>
          <a:prstGeom prst="rect">
            <a:avLst/>
          </a:prstGeom>
          <a:noFill/>
          <a:ln>
            <a:noFill/>
          </a:ln>
        </p:spPr>
        <p:txBody>
          <a:bodyPr anchorCtr="0" anchor="t" bIns="0" lIns="0" spcFirstLastPara="1" rIns="0" wrap="square" tIns="0">
            <a:spAutoFit/>
          </a:bodyPr>
          <a:lstStyle/>
          <a:p>
            <a:pPr indent="0" lvl="0" marL="0" marR="0" rtl="0" algn="ctr">
              <a:lnSpc>
                <a:spcPct val="124992"/>
              </a:lnSpc>
              <a:spcBef>
                <a:spcPts val="0"/>
              </a:spcBef>
              <a:spcAft>
                <a:spcPts val="0"/>
              </a:spcAft>
              <a:buNone/>
            </a:pPr>
            <a:r>
              <a:rPr b="1" i="0" lang="en-US" sz="6266" u="none" cap="none" strike="noStrike">
                <a:solidFill>
                  <a:srgbClr val="05445E"/>
                </a:solidFill>
                <a:latin typeface="Raleway"/>
                <a:ea typeface="Raleway"/>
                <a:cs typeface="Raleway"/>
                <a:sym typeface="Raleway"/>
              </a:rPr>
              <a:t>TURTLE ISLAND RESTORATION NETWORK</a:t>
            </a:r>
            <a:endParaRPr/>
          </a:p>
        </p:txBody>
      </p:sp>
      <p:grpSp>
        <p:nvGrpSpPr>
          <p:cNvPr id="230" name="Google Shape;230;p13"/>
          <p:cNvGrpSpPr/>
          <p:nvPr/>
        </p:nvGrpSpPr>
        <p:grpSpPr>
          <a:xfrm>
            <a:off x="287845" y="2522848"/>
            <a:ext cx="5410893" cy="7499444"/>
            <a:chOff x="0" y="-9525"/>
            <a:chExt cx="7214524" cy="9999258"/>
          </a:xfrm>
        </p:grpSpPr>
        <p:sp>
          <p:nvSpPr>
            <p:cNvPr id="231" name="Google Shape;231;p13"/>
            <p:cNvSpPr txBox="1"/>
            <p:nvPr/>
          </p:nvSpPr>
          <p:spPr>
            <a:xfrm>
              <a:off x="0" y="2600085"/>
              <a:ext cx="7214524" cy="7389648"/>
            </a:xfrm>
            <a:prstGeom prst="rect">
              <a:avLst/>
            </a:prstGeom>
            <a:noFill/>
            <a:ln>
              <a:noFill/>
            </a:ln>
          </p:spPr>
          <p:txBody>
            <a:bodyPr anchorCtr="0" anchor="t" bIns="0" lIns="0" spcFirstLastPara="1" rIns="0" wrap="square" tIns="0">
              <a:spAutoFit/>
            </a:bodyPr>
            <a:lstStyle/>
            <a:p>
              <a:pPr indent="0" lvl="0" marL="0" marR="0" rtl="0" algn="ctr">
                <a:lnSpc>
                  <a:spcPct val="130003"/>
                </a:lnSpc>
                <a:spcBef>
                  <a:spcPts val="0"/>
                </a:spcBef>
                <a:spcAft>
                  <a:spcPts val="0"/>
                </a:spcAft>
                <a:buNone/>
              </a:pPr>
              <a:r>
                <a:rPr b="0" i="0" lang="en-US" sz="3103" u="none" cap="none" strike="noStrike">
                  <a:solidFill>
                    <a:srgbClr val="05445E"/>
                  </a:solidFill>
                  <a:latin typeface="Raleway"/>
                  <a:ea typeface="Raleway"/>
                  <a:cs typeface="Raleway"/>
                  <a:sym typeface="Raleway"/>
                </a:rPr>
                <a:t>Students learned about environmental risks to sea turtle nesting habitats and the human-caused pollution that threatens these animals. The group spent the afternoon cleaning up the beach where these sea turtles make their nests.</a:t>
              </a:r>
              <a:endParaRPr/>
            </a:p>
            <a:p>
              <a:pPr indent="0" lvl="0" marL="0" marR="0" rtl="0" algn="ctr">
                <a:lnSpc>
                  <a:spcPct val="130003"/>
                </a:lnSpc>
                <a:spcBef>
                  <a:spcPts val="0"/>
                </a:spcBef>
                <a:spcAft>
                  <a:spcPts val="0"/>
                </a:spcAft>
                <a:buNone/>
              </a:pPr>
              <a:r>
                <a:t/>
              </a:r>
              <a:endParaRPr b="0" i="0" sz="3103" u="none" cap="none" strike="noStrike">
                <a:solidFill>
                  <a:srgbClr val="05445E"/>
                </a:solidFill>
                <a:latin typeface="Raleway"/>
                <a:ea typeface="Raleway"/>
                <a:cs typeface="Raleway"/>
                <a:sym typeface="Raleway"/>
              </a:endParaRPr>
            </a:p>
          </p:txBody>
        </p:sp>
        <p:sp>
          <p:nvSpPr>
            <p:cNvPr id="232" name="Google Shape;232;p13"/>
            <p:cNvSpPr txBox="1"/>
            <p:nvPr/>
          </p:nvSpPr>
          <p:spPr>
            <a:xfrm>
              <a:off x="0" y="-9525"/>
              <a:ext cx="7214524" cy="2257425"/>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1" i="0" lang="en-US" sz="3747" u="none" cap="none" strike="noStrike">
                  <a:solidFill>
                    <a:srgbClr val="05445E"/>
                  </a:solidFill>
                  <a:latin typeface="Raleway"/>
                  <a:ea typeface="Raleway"/>
                  <a:cs typeface="Raleway"/>
                  <a:sym typeface="Raleway"/>
                </a:rPr>
                <a:t>Cleaning Nesting Grounds for Sea Turtles</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E6DA"/>
        </a:solidFill>
      </p:bgPr>
    </p:bg>
    <p:spTree>
      <p:nvGrpSpPr>
        <p:cNvPr id="236" name="Shape 236"/>
        <p:cNvGrpSpPr/>
        <p:nvPr/>
      </p:nvGrpSpPr>
      <p:grpSpPr>
        <a:xfrm>
          <a:off x="0" y="0"/>
          <a:ext cx="0" cy="0"/>
          <a:chOff x="0" y="0"/>
          <a:chExt cx="0" cy="0"/>
        </a:xfrm>
      </p:grpSpPr>
      <p:sp>
        <p:nvSpPr>
          <p:cNvPr id="237" name="Google Shape;237;p14"/>
          <p:cNvSpPr/>
          <p:nvPr/>
        </p:nvSpPr>
        <p:spPr>
          <a:xfrm>
            <a:off x="-47974" y="1504105"/>
            <a:ext cx="18335974" cy="3639395"/>
          </a:xfrm>
          <a:custGeom>
            <a:rect b="b" l="l" r="r" t="t"/>
            <a:pathLst>
              <a:path extrusionOk="0" h="1327661" w="6689013">
                <a:moveTo>
                  <a:pt x="0" y="0"/>
                </a:moveTo>
                <a:lnTo>
                  <a:pt x="6689013" y="0"/>
                </a:lnTo>
                <a:lnTo>
                  <a:pt x="6689013" y="1327661"/>
                </a:lnTo>
                <a:lnTo>
                  <a:pt x="0" y="1327661"/>
                </a:lnTo>
                <a:close/>
              </a:path>
            </a:pathLst>
          </a:custGeom>
          <a:solidFill>
            <a:srgbClr val="EBFDFF"/>
          </a:solidFill>
          <a:ln>
            <a:noFill/>
          </a:ln>
        </p:spPr>
      </p:sp>
      <p:pic>
        <p:nvPicPr>
          <p:cNvPr id="238" name="Google Shape;238;p14"/>
          <p:cNvPicPr preferRelativeResize="0"/>
          <p:nvPr/>
        </p:nvPicPr>
        <p:blipFill rotWithShape="1">
          <a:blip r:embed="rId3">
            <a:alphaModFix/>
          </a:blip>
          <a:srcRect b="12162" l="0" r="0" t="0"/>
          <a:stretch/>
        </p:blipFill>
        <p:spPr>
          <a:xfrm>
            <a:off x="13009326" y="4104772"/>
            <a:ext cx="5278674" cy="6182228"/>
          </a:xfrm>
          <a:prstGeom prst="rect">
            <a:avLst/>
          </a:prstGeom>
          <a:noFill/>
          <a:ln>
            <a:noFill/>
          </a:ln>
        </p:spPr>
      </p:pic>
      <p:pic>
        <p:nvPicPr>
          <p:cNvPr id="239" name="Google Shape;239;p14"/>
          <p:cNvPicPr preferRelativeResize="0"/>
          <p:nvPr/>
        </p:nvPicPr>
        <p:blipFill rotWithShape="1">
          <a:blip r:embed="rId4">
            <a:alphaModFix/>
          </a:blip>
          <a:srcRect b="0" l="13500" r="28094" t="0"/>
          <a:stretch/>
        </p:blipFill>
        <p:spPr>
          <a:xfrm>
            <a:off x="8194996" y="4104772"/>
            <a:ext cx="4814330" cy="6182228"/>
          </a:xfrm>
          <a:prstGeom prst="rect">
            <a:avLst/>
          </a:prstGeom>
          <a:noFill/>
          <a:ln>
            <a:noFill/>
          </a:ln>
        </p:spPr>
      </p:pic>
      <p:pic>
        <p:nvPicPr>
          <p:cNvPr id="240" name="Google Shape;240;p14"/>
          <p:cNvPicPr preferRelativeResize="0"/>
          <p:nvPr/>
        </p:nvPicPr>
        <p:blipFill rotWithShape="1">
          <a:blip r:embed="rId5">
            <a:alphaModFix/>
          </a:blip>
          <a:srcRect b="0" l="0" r="0" t="0"/>
          <a:stretch/>
        </p:blipFill>
        <p:spPr>
          <a:xfrm>
            <a:off x="-47974" y="4104772"/>
            <a:ext cx="8242970" cy="6182228"/>
          </a:xfrm>
          <a:prstGeom prst="rect">
            <a:avLst/>
          </a:prstGeom>
          <a:noFill/>
          <a:ln>
            <a:noFill/>
          </a:ln>
        </p:spPr>
      </p:pic>
      <p:sp>
        <p:nvSpPr>
          <p:cNvPr id="241" name="Google Shape;241;p14"/>
          <p:cNvSpPr txBox="1"/>
          <p:nvPr/>
        </p:nvSpPr>
        <p:spPr>
          <a:xfrm>
            <a:off x="-18852" y="283420"/>
            <a:ext cx="18277729" cy="998436"/>
          </a:xfrm>
          <a:prstGeom prst="rect">
            <a:avLst/>
          </a:prstGeom>
          <a:noFill/>
          <a:ln>
            <a:noFill/>
          </a:ln>
        </p:spPr>
        <p:txBody>
          <a:bodyPr anchorCtr="0" anchor="t" bIns="0" lIns="0" spcFirstLastPara="1" rIns="0" wrap="square" tIns="0">
            <a:spAutoFit/>
          </a:bodyPr>
          <a:lstStyle/>
          <a:p>
            <a:pPr indent="0" lvl="0" marL="0" marR="0" rtl="0" algn="ctr">
              <a:lnSpc>
                <a:spcPct val="124992"/>
              </a:lnSpc>
              <a:spcBef>
                <a:spcPts val="0"/>
              </a:spcBef>
              <a:spcAft>
                <a:spcPts val="0"/>
              </a:spcAft>
              <a:buNone/>
            </a:pPr>
            <a:r>
              <a:rPr b="1" i="0" lang="en-US" sz="6266" u="none" cap="none" strike="noStrike">
                <a:solidFill>
                  <a:srgbClr val="05445E"/>
                </a:solidFill>
                <a:latin typeface="Raleway"/>
                <a:ea typeface="Raleway"/>
                <a:cs typeface="Raleway"/>
                <a:sym typeface="Raleway"/>
              </a:rPr>
              <a:t>SEEDING GALVESTON</a:t>
            </a:r>
            <a:endParaRPr/>
          </a:p>
        </p:txBody>
      </p:sp>
      <p:grpSp>
        <p:nvGrpSpPr>
          <p:cNvPr id="242" name="Google Shape;242;p14"/>
          <p:cNvGrpSpPr/>
          <p:nvPr/>
        </p:nvGrpSpPr>
        <p:grpSpPr>
          <a:xfrm>
            <a:off x="644178" y="1643500"/>
            <a:ext cx="16999643" cy="2336894"/>
            <a:chOff x="0" y="-9525"/>
            <a:chExt cx="22666191" cy="3115858"/>
          </a:xfrm>
        </p:grpSpPr>
        <p:sp>
          <p:nvSpPr>
            <p:cNvPr id="243" name="Google Shape;243;p14"/>
            <p:cNvSpPr txBox="1"/>
            <p:nvPr/>
          </p:nvSpPr>
          <p:spPr>
            <a:xfrm>
              <a:off x="0" y="1101485"/>
              <a:ext cx="22666191" cy="2004848"/>
            </a:xfrm>
            <a:prstGeom prst="rect">
              <a:avLst/>
            </a:prstGeom>
            <a:noFill/>
            <a:ln>
              <a:noFill/>
            </a:ln>
          </p:spPr>
          <p:txBody>
            <a:bodyPr anchorCtr="0" anchor="t" bIns="0" lIns="0" spcFirstLastPara="1" rIns="0" wrap="square" tIns="0">
              <a:spAutoFit/>
            </a:bodyPr>
            <a:lstStyle/>
            <a:p>
              <a:pPr indent="0" lvl="0" marL="0" marR="0" rtl="0" algn="ctr">
                <a:lnSpc>
                  <a:spcPct val="130003"/>
                </a:lnSpc>
                <a:spcBef>
                  <a:spcPts val="0"/>
                </a:spcBef>
                <a:spcAft>
                  <a:spcPts val="0"/>
                </a:spcAft>
                <a:buNone/>
              </a:pPr>
              <a:r>
                <a:rPr b="0" i="0" lang="en-US" sz="3103" u="none" cap="none" strike="noStrike">
                  <a:solidFill>
                    <a:srgbClr val="05445E"/>
                  </a:solidFill>
                  <a:latin typeface="Raleway"/>
                  <a:ea typeface="Raleway"/>
                  <a:cs typeface="Raleway"/>
                  <a:sym typeface="Raleway"/>
                </a:rPr>
                <a:t>The group harvested kale, carrots, and lettuce, turned over the gardening beds, and planted various summer vegetables. Students were able to interact with various community members who receive food from the community garden.</a:t>
              </a:r>
              <a:endParaRPr/>
            </a:p>
          </p:txBody>
        </p:sp>
        <p:sp>
          <p:nvSpPr>
            <p:cNvPr id="244" name="Google Shape;244;p14"/>
            <p:cNvSpPr txBox="1"/>
            <p:nvPr/>
          </p:nvSpPr>
          <p:spPr>
            <a:xfrm>
              <a:off x="0" y="-9525"/>
              <a:ext cx="22666191" cy="758825"/>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1" i="0" lang="en-US" sz="3747" u="none" cap="none" strike="noStrike">
                  <a:solidFill>
                    <a:srgbClr val="05445E"/>
                  </a:solidFill>
                  <a:latin typeface="Raleway"/>
                  <a:ea typeface="Raleway"/>
                  <a:cs typeface="Raleway"/>
                  <a:sym typeface="Raleway"/>
                </a:rPr>
                <a:t>Prepared a Community Garden for Summer Crops</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DFF"/>
        </a:solidFill>
      </p:bgPr>
    </p:bg>
    <p:spTree>
      <p:nvGrpSpPr>
        <p:cNvPr id="248" name="Shape 248"/>
        <p:cNvGrpSpPr/>
        <p:nvPr/>
      </p:nvGrpSpPr>
      <p:grpSpPr>
        <a:xfrm>
          <a:off x="0" y="0"/>
          <a:ext cx="0" cy="0"/>
          <a:chOff x="0" y="0"/>
          <a:chExt cx="0" cy="0"/>
        </a:xfrm>
      </p:grpSpPr>
      <p:pic>
        <p:nvPicPr>
          <p:cNvPr id="249" name="Google Shape;249;p15"/>
          <p:cNvPicPr preferRelativeResize="0"/>
          <p:nvPr/>
        </p:nvPicPr>
        <p:blipFill rotWithShape="1">
          <a:blip r:embed="rId3">
            <a:alphaModFix/>
          </a:blip>
          <a:srcRect b="0" l="0" r="0" t="0"/>
          <a:stretch/>
        </p:blipFill>
        <p:spPr>
          <a:xfrm rot="-5400000">
            <a:off x="-291236" y="7491348"/>
            <a:ext cx="2955970" cy="2955970"/>
          </a:xfrm>
          <a:prstGeom prst="rect">
            <a:avLst/>
          </a:prstGeom>
          <a:noFill/>
          <a:ln>
            <a:noFill/>
          </a:ln>
        </p:spPr>
      </p:pic>
      <p:pic>
        <p:nvPicPr>
          <p:cNvPr id="250" name="Google Shape;250;p15"/>
          <p:cNvPicPr preferRelativeResize="0"/>
          <p:nvPr/>
        </p:nvPicPr>
        <p:blipFill rotWithShape="1">
          <a:blip r:embed="rId3">
            <a:alphaModFix/>
          </a:blip>
          <a:srcRect b="0" l="0" r="0" t="0"/>
          <a:stretch/>
        </p:blipFill>
        <p:spPr>
          <a:xfrm rot="5400000">
            <a:off x="16434574" y="-303667"/>
            <a:ext cx="1979398" cy="1979398"/>
          </a:xfrm>
          <a:prstGeom prst="rect">
            <a:avLst/>
          </a:prstGeom>
          <a:noFill/>
          <a:ln>
            <a:noFill/>
          </a:ln>
        </p:spPr>
      </p:pic>
      <p:grpSp>
        <p:nvGrpSpPr>
          <p:cNvPr id="251" name="Google Shape;251;p15"/>
          <p:cNvGrpSpPr/>
          <p:nvPr/>
        </p:nvGrpSpPr>
        <p:grpSpPr>
          <a:xfrm>
            <a:off x="0" y="2517456"/>
            <a:ext cx="18288000" cy="3864646"/>
            <a:chOff x="0" y="0"/>
            <a:chExt cx="24384000" cy="5152861"/>
          </a:xfrm>
        </p:grpSpPr>
        <p:pic>
          <p:nvPicPr>
            <p:cNvPr id="252" name="Google Shape;252;p15"/>
            <p:cNvPicPr preferRelativeResize="0"/>
            <p:nvPr/>
          </p:nvPicPr>
          <p:blipFill rotWithShape="1">
            <a:blip r:embed="rId4">
              <a:alphaModFix/>
            </a:blip>
            <a:srcRect b="9790" l="0" r="0" t="9791"/>
            <a:stretch/>
          </p:blipFill>
          <p:spPr>
            <a:xfrm>
              <a:off x="0" y="0"/>
              <a:ext cx="7704667" cy="5152861"/>
            </a:xfrm>
            <a:prstGeom prst="rect">
              <a:avLst/>
            </a:prstGeom>
            <a:noFill/>
            <a:ln>
              <a:noFill/>
            </a:ln>
          </p:spPr>
        </p:pic>
        <p:pic>
          <p:nvPicPr>
            <p:cNvPr id="253" name="Google Shape;253;p15"/>
            <p:cNvPicPr preferRelativeResize="0"/>
            <p:nvPr/>
          </p:nvPicPr>
          <p:blipFill rotWithShape="1">
            <a:blip r:embed="rId5">
              <a:alphaModFix/>
            </a:blip>
            <a:srcRect b="0" l="6261" r="6262" t="0"/>
            <a:stretch/>
          </p:blipFill>
          <p:spPr>
            <a:xfrm>
              <a:off x="8339667" y="0"/>
              <a:ext cx="7704667" cy="5152861"/>
            </a:xfrm>
            <a:prstGeom prst="rect">
              <a:avLst/>
            </a:prstGeom>
            <a:noFill/>
            <a:ln>
              <a:noFill/>
            </a:ln>
          </p:spPr>
        </p:pic>
        <p:pic>
          <p:nvPicPr>
            <p:cNvPr id="254" name="Google Shape;254;p15"/>
            <p:cNvPicPr preferRelativeResize="0"/>
            <p:nvPr/>
          </p:nvPicPr>
          <p:blipFill rotWithShape="1">
            <a:blip r:embed="rId6">
              <a:alphaModFix/>
            </a:blip>
            <a:srcRect b="0" l="8019" r="8019" t="0"/>
            <a:stretch/>
          </p:blipFill>
          <p:spPr>
            <a:xfrm>
              <a:off x="16679333" y="0"/>
              <a:ext cx="7704667" cy="5152861"/>
            </a:xfrm>
            <a:prstGeom prst="rect">
              <a:avLst/>
            </a:prstGeom>
            <a:noFill/>
            <a:ln>
              <a:noFill/>
            </a:ln>
          </p:spPr>
        </p:pic>
      </p:grpSp>
      <p:sp>
        <p:nvSpPr>
          <p:cNvPr id="255" name="Google Shape;255;p15"/>
          <p:cNvSpPr txBox="1"/>
          <p:nvPr/>
        </p:nvSpPr>
        <p:spPr>
          <a:xfrm>
            <a:off x="2650402" y="778794"/>
            <a:ext cx="12987197" cy="933450"/>
          </a:xfrm>
          <a:prstGeom prst="rect">
            <a:avLst/>
          </a:prstGeom>
          <a:noFill/>
          <a:ln>
            <a:noFill/>
          </a:ln>
        </p:spPr>
        <p:txBody>
          <a:bodyPr anchorCtr="0" anchor="t" bIns="0" lIns="0" spcFirstLastPara="1" rIns="0" wrap="square" tIns="0">
            <a:spAutoFit/>
          </a:bodyPr>
          <a:lstStyle/>
          <a:p>
            <a:pPr indent="0" lvl="0" marL="0" marR="0" rtl="0" algn="ctr">
              <a:lnSpc>
                <a:spcPct val="125004"/>
              </a:lnSpc>
              <a:spcBef>
                <a:spcPts val="0"/>
              </a:spcBef>
              <a:spcAft>
                <a:spcPts val="0"/>
              </a:spcAft>
              <a:buNone/>
            </a:pPr>
            <a:r>
              <a:rPr b="1" i="0" lang="en-US" sz="5999" u="none" cap="none" strike="noStrike">
                <a:solidFill>
                  <a:srgbClr val="05445E"/>
                </a:solidFill>
                <a:latin typeface="Raleway"/>
                <a:ea typeface="Raleway"/>
                <a:cs typeface="Raleway"/>
                <a:sym typeface="Raleway"/>
              </a:rPr>
              <a:t>EXPLORING GALVESTON</a:t>
            </a:r>
            <a:endParaRPr/>
          </a:p>
        </p:txBody>
      </p:sp>
      <p:grpSp>
        <p:nvGrpSpPr>
          <p:cNvPr id="256" name="Google Shape;256;p15"/>
          <p:cNvGrpSpPr/>
          <p:nvPr/>
        </p:nvGrpSpPr>
        <p:grpSpPr>
          <a:xfrm>
            <a:off x="252663" y="6885577"/>
            <a:ext cx="5425004" cy="2665487"/>
            <a:chOff x="0" y="-47625"/>
            <a:chExt cx="7233339" cy="3553982"/>
          </a:xfrm>
        </p:grpSpPr>
        <p:sp>
          <p:nvSpPr>
            <p:cNvPr id="257" name="Google Shape;257;p15"/>
            <p:cNvSpPr txBox="1"/>
            <p:nvPr/>
          </p:nvSpPr>
          <p:spPr>
            <a:xfrm>
              <a:off x="0" y="-47625"/>
              <a:ext cx="7139720" cy="773892"/>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630" u="none" cap="none" strike="noStrike">
                  <a:solidFill>
                    <a:srgbClr val="05445E"/>
                  </a:solidFill>
                  <a:latin typeface="Raleway"/>
                  <a:ea typeface="Raleway"/>
                  <a:cs typeface="Raleway"/>
                  <a:sym typeface="Raleway"/>
                </a:rPr>
                <a:t>MOODY GARDENS</a:t>
              </a:r>
              <a:endParaRPr/>
            </a:p>
          </p:txBody>
        </p:sp>
        <p:sp>
          <p:nvSpPr>
            <p:cNvPr id="258" name="Google Shape;258;p15"/>
            <p:cNvSpPr txBox="1"/>
            <p:nvPr/>
          </p:nvSpPr>
          <p:spPr>
            <a:xfrm>
              <a:off x="0" y="1007353"/>
              <a:ext cx="7233339" cy="2499004"/>
            </a:xfrm>
            <a:prstGeom prst="rect">
              <a:avLst/>
            </a:prstGeom>
            <a:noFill/>
            <a:ln>
              <a:noFill/>
            </a:ln>
          </p:spPr>
          <p:txBody>
            <a:bodyPr anchorCtr="0" anchor="t" bIns="0" lIns="0" spcFirstLastPara="1" rIns="0" wrap="square" tIns="0">
              <a:spAutoFit/>
            </a:bodyPr>
            <a:lstStyle/>
            <a:p>
              <a:pPr indent="0" lvl="0" marL="0" marR="0" rtl="0" algn="ctr">
                <a:lnSpc>
                  <a:spcPct val="129993"/>
                </a:lnSpc>
                <a:spcBef>
                  <a:spcPts val="0"/>
                </a:spcBef>
                <a:spcAft>
                  <a:spcPts val="0"/>
                </a:spcAft>
                <a:buNone/>
              </a:pPr>
              <a:r>
                <a:rPr b="0" i="0" lang="en-US" sz="2904" u="none" cap="none" strike="noStrike">
                  <a:solidFill>
                    <a:srgbClr val="05445E"/>
                  </a:solidFill>
                  <a:latin typeface="Raleway"/>
                  <a:ea typeface="Raleway"/>
                  <a:cs typeface="Raleway"/>
                  <a:sym typeface="Raleway"/>
                </a:rPr>
                <a:t>Explored a rainforest inside of a giant glass pyramid that featured monkeys, sloths, and giant Amazon fish.</a:t>
              </a:r>
              <a:endParaRPr/>
            </a:p>
          </p:txBody>
        </p:sp>
      </p:grpSp>
      <p:grpSp>
        <p:nvGrpSpPr>
          <p:cNvPr id="259" name="Google Shape;259;p15"/>
          <p:cNvGrpSpPr/>
          <p:nvPr/>
        </p:nvGrpSpPr>
        <p:grpSpPr>
          <a:xfrm>
            <a:off x="6280200" y="6885577"/>
            <a:ext cx="5841885" cy="2188855"/>
            <a:chOff x="0" y="-47625"/>
            <a:chExt cx="7789179" cy="2918473"/>
          </a:xfrm>
        </p:grpSpPr>
        <p:sp>
          <p:nvSpPr>
            <p:cNvPr id="260" name="Google Shape;260;p15"/>
            <p:cNvSpPr txBox="1"/>
            <p:nvPr/>
          </p:nvSpPr>
          <p:spPr>
            <a:xfrm>
              <a:off x="0" y="-47625"/>
              <a:ext cx="7688366" cy="771876"/>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620" u="none" cap="none" strike="noStrike">
                  <a:solidFill>
                    <a:srgbClr val="05445E"/>
                  </a:solidFill>
                  <a:latin typeface="Raleway"/>
                  <a:ea typeface="Raleway"/>
                  <a:cs typeface="Raleway"/>
                  <a:sym typeface="Raleway"/>
                </a:rPr>
                <a:t>HAUNTED TOUR</a:t>
              </a:r>
              <a:endParaRPr/>
            </a:p>
          </p:txBody>
        </p:sp>
        <p:sp>
          <p:nvSpPr>
            <p:cNvPr id="261" name="Google Shape;261;p15"/>
            <p:cNvSpPr txBox="1"/>
            <p:nvPr/>
          </p:nvSpPr>
          <p:spPr>
            <a:xfrm>
              <a:off x="0" y="1004452"/>
              <a:ext cx="7789179" cy="1866396"/>
            </a:xfrm>
            <a:prstGeom prst="rect">
              <a:avLst/>
            </a:prstGeom>
            <a:noFill/>
            <a:ln>
              <a:noFill/>
            </a:ln>
          </p:spPr>
          <p:txBody>
            <a:bodyPr anchorCtr="0" anchor="t" bIns="0" lIns="0" spcFirstLastPara="1" rIns="0" wrap="square" tIns="0">
              <a:spAutoFit/>
            </a:bodyPr>
            <a:lstStyle/>
            <a:p>
              <a:pPr indent="0" lvl="0" marL="0" marR="0" rtl="0" algn="ctr">
                <a:lnSpc>
                  <a:spcPct val="129972"/>
                </a:lnSpc>
                <a:spcBef>
                  <a:spcPts val="0"/>
                </a:spcBef>
                <a:spcAft>
                  <a:spcPts val="0"/>
                </a:spcAft>
                <a:buNone/>
              </a:pPr>
              <a:r>
                <a:rPr b="0" i="0" lang="en-US" sz="2896" u="none" cap="none" strike="noStrike">
                  <a:solidFill>
                    <a:srgbClr val="05445E"/>
                  </a:solidFill>
                  <a:latin typeface="Raleway"/>
                  <a:ea typeface="Raleway"/>
                  <a:cs typeface="Raleway"/>
                  <a:sym typeface="Raleway"/>
                </a:rPr>
                <a:t>Students learned about the haunted history of Galveston at a ghost tour in a local cemetary.</a:t>
              </a:r>
              <a:endParaRPr/>
            </a:p>
          </p:txBody>
        </p:sp>
      </p:grpSp>
      <p:grpSp>
        <p:nvGrpSpPr>
          <p:cNvPr id="262" name="Google Shape;262;p15"/>
          <p:cNvGrpSpPr/>
          <p:nvPr/>
        </p:nvGrpSpPr>
        <p:grpSpPr>
          <a:xfrm>
            <a:off x="12684567" y="6666919"/>
            <a:ext cx="5350770" cy="2632164"/>
            <a:chOff x="0" y="-47625"/>
            <a:chExt cx="7134360" cy="3509551"/>
          </a:xfrm>
        </p:grpSpPr>
        <p:sp>
          <p:nvSpPr>
            <p:cNvPr id="263" name="Google Shape;263;p15"/>
            <p:cNvSpPr txBox="1"/>
            <p:nvPr/>
          </p:nvSpPr>
          <p:spPr>
            <a:xfrm>
              <a:off x="0" y="-47625"/>
              <a:ext cx="7042022" cy="764689"/>
            </a:xfrm>
            <a:prstGeom prst="rect">
              <a:avLst/>
            </a:prstGeom>
            <a:noFill/>
            <a:ln>
              <a:noFill/>
            </a:ln>
          </p:spPr>
          <p:txBody>
            <a:bodyPr anchorCtr="0" anchor="t" bIns="0" lIns="0" spcFirstLastPara="1" rIns="0" wrap="square" tIns="0">
              <a:spAutoFit/>
            </a:bodyPr>
            <a:lstStyle/>
            <a:p>
              <a:pPr indent="0" lvl="0" marL="0" marR="0" rtl="0" algn="ctr">
                <a:lnSpc>
                  <a:spcPct val="129994"/>
                </a:lnSpc>
                <a:spcBef>
                  <a:spcPts val="0"/>
                </a:spcBef>
                <a:spcAft>
                  <a:spcPts val="0"/>
                </a:spcAft>
                <a:buNone/>
              </a:pPr>
              <a:r>
                <a:rPr b="0" i="0" lang="en-US" sz="3584" u="none" cap="none" strike="noStrike">
                  <a:solidFill>
                    <a:srgbClr val="05445E"/>
                  </a:solidFill>
                  <a:latin typeface="Raleway"/>
                  <a:ea typeface="Raleway"/>
                  <a:cs typeface="Raleway"/>
                  <a:sym typeface="Raleway"/>
                </a:rPr>
                <a:t>PLEASURE PIER</a:t>
              </a:r>
              <a:endParaRPr/>
            </a:p>
          </p:txBody>
        </p:sp>
        <p:sp>
          <p:nvSpPr>
            <p:cNvPr id="264" name="Google Shape;264;p15"/>
            <p:cNvSpPr txBox="1"/>
            <p:nvPr/>
          </p:nvSpPr>
          <p:spPr>
            <a:xfrm>
              <a:off x="0" y="984581"/>
              <a:ext cx="7134360" cy="2477345"/>
            </a:xfrm>
            <a:prstGeom prst="rect">
              <a:avLst/>
            </a:prstGeom>
            <a:noFill/>
            <a:ln>
              <a:noFill/>
            </a:ln>
          </p:spPr>
          <p:txBody>
            <a:bodyPr anchorCtr="0" anchor="t" bIns="0" lIns="0" spcFirstLastPara="1" rIns="0" wrap="square" tIns="0">
              <a:spAutoFit/>
            </a:bodyPr>
            <a:lstStyle/>
            <a:p>
              <a:pPr indent="0" lvl="0" marL="0" marR="0" rtl="0" algn="ctr">
                <a:lnSpc>
                  <a:spcPct val="129996"/>
                </a:lnSpc>
                <a:spcBef>
                  <a:spcPts val="0"/>
                </a:spcBef>
                <a:spcAft>
                  <a:spcPts val="0"/>
                </a:spcAft>
                <a:buNone/>
              </a:pPr>
              <a:r>
                <a:rPr b="0" i="0" lang="en-US" sz="2867" u="none" cap="none" strike="noStrike">
                  <a:solidFill>
                    <a:srgbClr val="05445E"/>
                  </a:solidFill>
                  <a:latin typeface="Raleway"/>
                  <a:ea typeface="Raleway"/>
                  <a:cs typeface="Raleway"/>
                  <a:sym typeface="Raleway"/>
                </a:rPr>
                <a:t>Enjoyed Galveston's famous pier with rides, attractions, and spectacular views of the Gulf of Mexico.</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